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3" r:id="rId4"/>
    <p:sldId id="258" r:id="rId5"/>
    <p:sldId id="259" r:id="rId6"/>
    <p:sldId id="275" r:id="rId7"/>
    <p:sldId id="260" r:id="rId8"/>
    <p:sldId id="261" r:id="rId9"/>
    <p:sldId id="279" r:id="rId10"/>
    <p:sldId id="280" r:id="rId11"/>
    <p:sldId id="281" r:id="rId12"/>
    <p:sldId id="289" r:id="rId13"/>
    <p:sldId id="282" r:id="rId14"/>
    <p:sldId id="292" r:id="rId15"/>
    <p:sldId id="291" r:id="rId16"/>
    <p:sldId id="266" r:id="rId17"/>
    <p:sldId id="276" r:id="rId18"/>
    <p:sldId id="267" r:id="rId19"/>
    <p:sldId id="290" r:id="rId20"/>
    <p:sldId id="269" r:id="rId21"/>
    <p:sldId id="270" r:id="rId22"/>
    <p:sldId id="271" r:id="rId23"/>
    <p:sldId id="272" r:id="rId24"/>
    <p:sldId id="278" r:id="rId25"/>
  </p:sldIdLst>
  <p:sldSz cx="12192000" cy="6858000"/>
  <p:notesSz cx="6858000" cy="9144000"/>
  <p:embeddedFontLst>
    <p:embeddedFont>
      <p:font typeface="에스코어 드림 8 Heavy" panose="020B0903030302020204" pitchFamily="34" charset="-127"/>
      <p:bold r:id="rId27"/>
    </p:embeddedFont>
    <p:embeddedFont>
      <p:font typeface="에스코어 드림 9 Black" panose="020B0A03030302020204" pitchFamily="34" charset="-127"/>
      <p:bold r:id="rId28"/>
    </p:embeddedFont>
    <p:embeddedFont>
      <p:font typeface="에스코어 드림 2 ExtraLight" panose="020B0600000101010101" charset="-127"/>
      <p:regular r:id="rId29"/>
    </p:embeddedFont>
    <p:embeddedFont>
      <p:font typeface="나눔손글씨 펜" panose="020B0600000101010101" charset="-127"/>
      <p:regular r:id="rId30"/>
    </p:embeddedFont>
    <p:embeddedFont>
      <p:font typeface="에스코어 드림 6 Bold" panose="020B0703030302020204" pitchFamily="34" charset="-127"/>
      <p:bold r:id="rId31"/>
    </p:embeddedFont>
    <p:embeddedFont>
      <p:font typeface="Azonix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5 Medium" panose="020B05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E"/>
    <a:srgbClr val="91A5B0"/>
    <a:srgbClr val="FF4C29"/>
    <a:srgbClr val="1F4843"/>
    <a:srgbClr val="41958A"/>
    <a:srgbClr val="FFF6BD"/>
    <a:srgbClr val="FFF19F"/>
    <a:srgbClr val="DCECEC"/>
    <a:srgbClr val="F6F5F5"/>
    <a:srgbClr val="D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6220" autoAdjust="0"/>
  </p:normalViewPr>
  <p:slideViewPr>
    <p:cSldViewPr snapToGrid="0">
      <p:cViewPr varScale="1">
        <p:scale>
          <a:sx n="83" d="100"/>
          <a:sy n="83" d="100"/>
        </p:scale>
        <p:origin x="104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6227232959517"/>
          <c:y val="3.442211894548973E-2"/>
          <c:w val="0.78830695405498552"/>
          <c:h val="0.877976816069339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F67148"/>
            </a:solidFill>
          </c:spPr>
          <c:dPt>
            <c:idx val="0"/>
            <c:bubble3D val="0"/>
            <c:spPr>
              <a:solidFill>
                <a:srgbClr val="FF4C2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CFE-4E57-A023-8F8D8C0129AE}"/>
              </c:ext>
            </c:extLst>
          </c:dPt>
          <c:dPt>
            <c:idx val="1"/>
            <c:bubble3D val="0"/>
            <c:spPr>
              <a:solidFill>
                <a:srgbClr val="E6D4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FE-4E57-A023-8F8D8C0129AE}"/>
              </c:ext>
            </c:extLst>
          </c:dPt>
          <c:dPt>
            <c:idx val="2"/>
            <c:bubble3D val="0"/>
            <c:spPr>
              <a:solidFill>
                <a:srgbClr val="2694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E-4E57-A023-8F8D8C0129AE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E-4E57-A023-8F8D8C012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27469197498743"/>
          <c:y val="0.90180202685031474"/>
          <c:w val="0.79345061605002509"/>
          <c:h val="9.819797314968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00334E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93D7-A737-4D08-95EF-C5BB2FA22048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4238-93D7-4F96-8C02-84643DA72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3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3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4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0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10E2-5E6D-4C0D-9B52-F5760F2F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8E095-3CF6-4C3B-ACB4-7C3F0179D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C1F9-B2EC-4055-B6DD-1E80ACA7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F8751-BC71-406F-B500-29546569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C5EB8-5FB0-4E0F-B484-5AE8703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3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DC8C7-2564-4B33-A18A-CE2443BF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4D4E9A-BE57-4AA7-8055-A1637636B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AD427-3E3A-46BF-96DC-E31D4743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9D2B3-6821-4FC0-933B-7C8B9B31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D60DF-4D92-49DA-BE0E-C1557C73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6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40CDDC-89E1-4B24-9FEF-FD20C0A73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C7EBE9-63CA-4B04-A92B-24318C6D6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B1EF4-592D-4A4A-9467-6E14A6CD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16E03-8D8A-4F64-9351-A9CB50B5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AF08-048A-450F-AD26-3A86AFEF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EF864-633B-4100-BBB5-490BCCB5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90B6-3971-41D5-9DED-1B7F3035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31703-BCC3-40E3-95A1-2EB6EB6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988E9-AC71-40D6-81E5-09DD9CB6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2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8AA5-A452-48B2-BFE5-EDBC0F54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7C09B-ED04-4AB2-9C78-5F6A67C58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10BD5-4113-4933-8879-218B70A4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84CE6-481E-49C9-8115-98E6406A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8FDF1-0844-4B61-9928-FA851B29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F9273-2FD6-45BE-80CE-8672CEE4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B80E0-1038-4A4B-BAC4-E5A6669F8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991E55-B342-4487-AE14-C2341C3FB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0561F-EF89-47A1-B329-40B4A1A4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76919-CA24-43DD-92F3-09E3263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E8849-9EF8-42DC-9015-413888BF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6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54E6-112B-495F-BAE8-EA2785CE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AEB5A-1E7A-4F06-A00F-2F865740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C65A2-28CE-48A7-BFA2-0B0000A6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A9343A-DA72-4FF7-938D-D374F89CB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1C97-EC00-452C-A6EE-77B87822E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1B7C3-0508-4F69-AC0C-7CB444F7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B0F26-8EA9-422D-8A06-04A50121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5E9A8-241D-4E8B-BBEB-80B4160F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2CE04-66C6-4095-9379-8F86828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35A69C-CDBB-4602-A8C9-D49AEB01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E6C0C0-8E8F-4C95-B343-CAFE3081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D219F-EB39-4E13-82D9-DDF8C47F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4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A7C405-F515-499D-B361-26D5FAA7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03B1AC-0E43-4B1C-8BC3-39D4064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694F2-8A42-4E74-88E9-167A467D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D6C0E-76AD-4BAA-8860-CD49A4AC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3C72A-76D1-4DC5-93B5-D21C5403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63C6F-8CE5-4F53-9053-AD42E4294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94624-AD63-4E23-8F5B-6FC1EE76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6F2B73-3E9F-4940-BE4E-B4EEEDFA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49C90-0B2C-417A-A1CB-53B2E4A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706D3-09C6-469F-83ED-A817FAB3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9A4FC4-7D50-49FC-902E-204FCECAD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2BA6C-27AC-46D2-AFEA-AFECAFBA6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AB5AC4-4005-485A-A9DE-DCCFE594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437C6-B1A3-4602-A332-238E0013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A3EA2-301D-4BAA-9AAA-59F64496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8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C27FE8-C48F-40DD-A523-DBFA5CF6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A2A02-1F0B-46C6-B9F5-E484C4037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18C9B-ED22-45D4-A3C0-CA08C12E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9F36E-2AC7-46B4-88A0-2DA0D2ACC0E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F36B5-01AE-4BBC-ABA2-432FA029F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EE7CF-DDC2-4E64-8E09-11997CC82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B403-267E-4AAA-967C-1684C44B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6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youtube.com/watch?v=yk4cKffLoE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BB113E-DD6C-4FFD-ACF2-C9F86E0A43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9C6BB-D722-4038-98B8-49C062F6E8C1}"/>
              </a:ext>
            </a:extLst>
          </p:cNvPr>
          <p:cNvSpPr txBox="1"/>
          <p:nvPr/>
        </p:nvSpPr>
        <p:spPr>
          <a:xfrm>
            <a:off x="5087824" y="589280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4D345A-3EF3-40D8-9962-ABA0C5DE1EDA}"/>
              </a:ext>
            </a:extLst>
          </p:cNvPr>
          <p:cNvGrpSpPr/>
          <p:nvPr/>
        </p:nvGrpSpPr>
        <p:grpSpPr>
          <a:xfrm>
            <a:off x="4368799" y="1346815"/>
            <a:ext cx="3454400" cy="3526797"/>
            <a:chOff x="4378960" y="1665601"/>
            <a:chExt cx="3454400" cy="3526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7F1EAA-7FCC-44FA-A40D-0D3635CC4F55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B1473A-3E5B-4211-8549-B5E23866089F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4A9FDA-26B0-4755-956C-FC0111E81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F5D98F-0400-457E-AA57-A5EC90DA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0B3270-56CD-4F3D-9494-8F2DF7B10EFF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0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2358" y="2646705"/>
            <a:ext cx="5078362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ILSVRC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대회에서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등을 차지한 모델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4" name="Picture 2" descr="Review: ResNeXt — 1st Runner Up in ILSVRC 2016 (Image Classification) | by  Sik-Ho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14" y="3799139"/>
            <a:ext cx="4399244" cy="1929914"/>
          </a:xfrm>
          <a:prstGeom prst="rect">
            <a:avLst/>
          </a:prstGeom>
          <a:noFill/>
          <a:ln w="6350">
            <a:solidFill>
              <a:srgbClr val="FF4C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3881" y="4263686"/>
            <a:ext cx="478219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RESNECT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Fine-Tuning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딥러닝 모델 생성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3788" y="583263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구조도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C56DF7-3B13-446F-9F72-8A33F752CB76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4FA9F-A31E-49E6-A19A-ACD7D3657ED6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87DE48-9EB8-48A3-B480-D80C7E9E0C4F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381A1CA-8397-4FD1-9F73-572F83A35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2C254B4-0848-4EF5-8B35-7360D29D2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060131-1E18-4FF4-A1A8-D7B7301E2B8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6A8A991-1522-48A4-9AF9-668F00A2C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57F8D4-7D53-4D08-87E8-87E6285DC091}"/>
              </a:ext>
            </a:extLst>
          </p:cNvPr>
          <p:cNvSpPr txBox="1"/>
          <p:nvPr/>
        </p:nvSpPr>
        <p:spPr>
          <a:xfrm>
            <a:off x="5102854" y="911970"/>
            <a:ext cx="364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79F9A1-CE0B-44D6-A561-7E0122168A46}"/>
              </a:ext>
            </a:extLst>
          </p:cNvPr>
          <p:cNvSpPr txBox="1"/>
          <p:nvPr/>
        </p:nvSpPr>
        <p:spPr>
          <a:xfrm>
            <a:off x="5379432" y="622919"/>
            <a:ext cx="17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BACA16-E216-4CD0-AC12-B82F38D0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83" y="1202376"/>
            <a:ext cx="3720905" cy="27494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AC3133-7E2C-4711-82D1-EE582B7E26ED}"/>
              </a:ext>
            </a:extLst>
          </p:cNvPr>
          <p:cNvSpPr txBox="1"/>
          <p:nvPr/>
        </p:nvSpPr>
        <p:spPr>
          <a:xfrm>
            <a:off x="1952357" y="1942546"/>
            <a:ext cx="2934603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활용</a:t>
            </a:r>
            <a:endParaRPr lang="en-US" altLang="ko-KR" sz="22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5F8377-AAC8-4256-B158-06132BC56EBE}"/>
              </a:ext>
            </a:extLst>
          </p:cNvPr>
          <p:cNvSpPr txBox="1"/>
          <p:nvPr/>
        </p:nvSpPr>
        <p:spPr>
          <a:xfrm>
            <a:off x="1952358" y="3247446"/>
            <a:ext cx="47837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대용량 이미지 데이터를 학습한 모델을 활용하여 전이 학습 </a:t>
            </a:r>
            <a:r>
              <a:rPr lang="en-US" altLang="ko-KR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(transfer learning)</a:t>
            </a:r>
            <a:endParaRPr lang="ko-KR" altLang="en-US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DB5C-76FC-4977-B590-605E28AC7D1A}"/>
              </a:ext>
            </a:extLst>
          </p:cNvPr>
          <p:cNvSpPr txBox="1"/>
          <p:nvPr/>
        </p:nvSpPr>
        <p:spPr>
          <a:xfrm>
            <a:off x="1952357" y="5279927"/>
            <a:ext cx="543623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epochs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돼지고기와 소고기 각각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37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(Batch size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16, resize = 128)</a:t>
            </a:r>
            <a:endParaRPr lang="ko-KR" altLang="en-US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87DE7B-ADAF-425F-8DBE-A849C8535884}"/>
              </a:ext>
            </a:extLst>
          </p:cNvPr>
          <p:cNvSpPr txBox="1"/>
          <p:nvPr/>
        </p:nvSpPr>
        <p:spPr>
          <a:xfrm>
            <a:off x="9015681" y="3150856"/>
            <a:ext cx="141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PYTORCH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F24455-5BCC-4C50-BD43-89C2EF90E4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20" y="814872"/>
            <a:ext cx="769845" cy="7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7FFD4CB-30E5-43DA-B618-A607027F371E}"/>
              </a:ext>
            </a:extLst>
          </p:cNvPr>
          <p:cNvSpPr/>
          <p:nvPr/>
        </p:nvSpPr>
        <p:spPr>
          <a:xfrm>
            <a:off x="1952726" y="4114432"/>
            <a:ext cx="9889218" cy="2610000"/>
          </a:xfrm>
          <a:prstGeom prst="roundRect">
            <a:avLst/>
          </a:prstGeom>
          <a:solidFill>
            <a:srgbClr val="FFF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E34AC0-888E-4F19-A556-F653B34A29DD}"/>
              </a:ext>
            </a:extLst>
          </p:cNvPr>
          <p:cNvSpPr/>
          <p:nvPr/>
        </p:nvSpPr>
        <p:spPr>
          <a:xfrm>
            <a:off x="1954307" y="1364692"/>
            <a:ext cx="9889218" cy="2609424"/>
          </a:xfrm>
          <a:prstGeom prst="roundRect">
            <a:avLst/>
          </a:prstGeom>
          <a:solidFill>
            <a:srgbClr val="D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5F5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A73731-F433-493A-A20E-4DE8A74F4D80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4A096-57D0-4130-8ADC-B4CE94BFBBDD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C679C7-A7A7-4F88-A1CE-80D0319882C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9A33581-7123-43C3-AC07-9B77D3326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22F176F-2C98-43B4-AE28-B81E3C9C2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F1B423-5DED-4E2D-9016-EDCF95023E5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BA9BDED-655E-4D1D-8EAC-2324D3978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7B9122-27D9-4FC7-841A-8CB69909CBD5}"/>
              </a:ext>
            </a:extLst>
          </p:cNvPr>
          <p:cNvSpPr txBox="1"/>
          <p:nvPr/>
        </p:nvSpPr>
        <p:spPr>
          <a:xfrm>
            <a:off x="4655814" y="68810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성능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BE928-FF7A-4E34-BE23-B0F7150E36BA}"/>
              </a:ext>
            </a:extLst>
          </p:cNvPr>
          <p:cNvSpPr txBox="1"/>
          <p:nvPr/>
        </p:nvSpPr>
        <p:spPr>
          <a:xfrm>
            <a:off x="5060565" y="39525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Performance!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58363-A5F5-4FE4-8AA1-70E13CA4D4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82" y="590769"/>
            <a:ext cx="682107" cy="6821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3EB071-AC24-4539-92B1-17A0A78B02E1}"/>
              </a:ext>
            </a:extLst>
          </p:cNvPr>
          <p:cNvGrpSpPr/>
          <p:nvPr/>
        </p:nvGrpSpPr>
        <p:grpSpPr>
          <a:xfrm>
            <a:off x="9319426" y="2260151"/>
            <a:ext cx="2156219" cy="615553"/>
            <a:chOff x="9070509" y="2381966"/>
            <a:chExt cx="2156219" cy="61555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9AEA3B1-044B-4783-BDD6-34622C029D48}"/>
                </a:ext>
              </a:extLst>
            </p:cNvPr>
            <p:cNvSpPr/>
            <p:nvPr/>
          </p:nvSpPr>
          <p:spPr>
            <a:xfrm>
              <a:off x="9070509" y="2475209"/>
              <a:ext cx="415137" cy="415137"/>
            </a:xfrm>
            <a:prstGeom prst="ellipse">
              <a:avLst/>
            </a:prstGeom>
            <a:solidFill>
              <a:srgbClr val="419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1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237CA3-1DCA-4414-AA16-A60FFF4F540E}"/>
                </a:ext>
              </a:extLst>
            </p:cNvPr>
            <p:cNvSpPr txBox="1"/>
            <p:nvPr/>
          </p:nvSpPr>
          <p:spPr>
            <a:xfrm>
              <a:off x="9525915" y="2381966"/>
              <a:ext cx="17008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93.618%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D722E-00D8-4B2F-A161-25CBF14E5859}"/>
              </a:ext>
            </a:extLst>
          </p:cNvPr>
          <p:cNvGrpSpPr/>
          <p:nvPr/>
        </p:nvGrpSpPr>
        <p:grpSpPr>
          <a:xfrm>
            <a:off x="9319426" y="3092549"/>
            <a:ext cx="2156219" cy="615553"/>
            <a:chOff x="9070509" y="3234314"/>
            <a:chExt cx="2156219" cy="61555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13C37FF-2B7F-47DB-965E-ADA8D1E08357}"/>
                </a:ext>
              </a:extLst>
            </p:cNvPr>
            <p:cNvSpPr/>
            <p:nvPr/>
          </p:nvSpPr>
          <p:spPr>
            <a:xfrm>
              <a:off x="9070509" y="3334521"/>
              <a:ext cx="415137" cy="415137"/>
            </a:xfrm>
            <a:prstGeom prst="ellipse">
              <a:avLst/>
            </a:prstGeom>
            <a:solidFill>
              <a:srgbClr val="1F4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8DD9B0-0820-4171-8B96-3D4AD08B229D}"/>
                </a:ext>
              </a:extLst>
            </p:cNvPr>
            <p:cNvSpPr txBox="1"/>
            <p:nvPr/>
          </p:nvSpPr>
          <p:spPr>
            <a:xfrm>
              <a:off x="9525916" y="3234314"/>
              <a:ext cx="1700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0.1710%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F49AA0-9A32-4A24-B419-28279FFD7EC8}"/>
              </a:ext>
            </a:extLst>
          </p:cNvPr>
          <p:cNvGrpSpPr/>
          <p:nvPr/>
        </p:nvGrpSpPr>
        <p:grpSpPr>
          <a:xfrm>
            <a:off x="9319426" y="1438568"/>
            <a:ext cx="1880857" cy="648000"/>
            <a:chOff x="9280980" y="1539913"/>
            <a:chExt cx="1880857" cy="648000"/>
          </a:xfrm>
        </p:grpSpPr>
        <p:sp>
          <p:nvSpPr>
            <p:cNvPr id="9" name="TextBox 8"/>
            <p:cNvSpPr txBox="1"/>
            <p:nvPr/>
          </p:nvSpPr>
          <p:spPr>
            <a:xfrm>
              <a:off x="9938747" y="1611750"/>
              <a:ext cx="1223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소고기</a:t>
              </a:r>
            </a:p>
          </p:txBody>
        </p:sp>
        <p:pic>
          <p:nvPicPr>
            <p:cNvPr id="57" name="그림 56" descr="레고, 장난감, 벡터그래픽이(가) 표시된 사진&#10;&#10;자동 생성된 설명">
              <a:extLst>
                <a:ext uri="{FF2B5EF4-FFF2-40B4-BE49-F238E27FC236}">
                  <a16:creationId xmlns:a16="http://schemas.microsoft.com/office/drawing/2014/main" id="{A18C3078-B1D4-4BD6-A4AF-4F885EDA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980" y="153991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6F447-2896-482F-B5E8-251CF7B20A20}"/>
              </a:ext>
            </a:extLst>
          </p:cNvPr>
          <p:cNvGrpSpPr/>
          <p:nvPr/>
        </p:nvGrpSpPr>
        <p:grpSpPr>
          <a:xfrm>
            <a:off x="9319426" y="5011466"/>
            <a:ext cx="2028114" cy="615553"/>
            <a:chOff x="9044065" y="5091174"/>
            <a:chExt cx="2028114" cy="61555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3DBF32C-8AAA-4BDE-8586-8E1A77DA17AA}"/>
                </a:ext>
              </a:extLst>
            </p:cNvPr>
            <p:cNvSpPr/>
            <p:nvPr/>
          </p:nvSpPr>
          <p:spPr>
            <a:xfrm>
              <a:off x="9044065" y="5186947"/>
              <a:ext cx="415137" cy="4151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F35204C-BF07-410A-9338-83B58CB79FF7}"/>
                </a:ext>
              </a:extLst>
            </p:cNvPr>
            <p:cNvSpPr txBox="1"/>
            <p:nvPr/>
          </p:nvSpPr>
          <p:spPr>
            <a:xfrm>
              <a:off x="9459202" y="5091174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97.334%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9D73BD-E450-45EC-9115-6754F97C3C2F}"/>
              </a:ext>
            </a:extLst>
          </p:cNvPr>
          <p:cNvGrpSpPr/>
          <p:nvPr/>
        </p:nvGrpSpPr>
        <p:grpSpPr>
          <a:xfrm>
            <a:off x="9319425" y="5823592"/>
            <a:ext cx="2028115" cy="615553"/>
            <a:chOff x="9044064" y="5923781"/>
            <a:chExt cx="2028115" cy="61555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323222D-B8B1-470D-9A40-06436DBEC753}"/>
                </a:ext>
              </a:extLst>
            </p:cNvPr>
            <p:cNvSpPr/>
            <p:nvPr/>
          </p:nvSpPr>
          <p:spPr>
            <a:xfrm>
              <a:off x="9044064" y="6039377"/>
              <a:ext cx="415137" cy="415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4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30E770-B527-49FF-98CA-071A315EB846}"/>
                </a:ext>
              </a:extLst>
            </p:cNvPr>
            <p:cNvSpPr txBox="1"/>
            <p:nvPr/>
          </p:nvSpPr>
          <p:spPr>
            <a:xfrm>
              <a:off x="9459202" y="5923781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</a:t>
              </a:r>
              <a:endParaRPr lang="en-US" altLang="ko-KR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0.0764%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0E75CA-0498-4138-9883-832D9F98BF8B}"/>
              </a:ext>
            </a:extLst>
          </p:cNvPr>
          <p:cNvGrpSpPr/>
          <p:nvPr/>
        </p:nvGrpSpPr>
        <p:grpSpPr>
          <a:xfrm>
            <a:off x="9138638" y="4202547"/>
            <a:ext cx="2260977" cy="648000"/>
            <a:chOff x="9290747" y="4361743"/>
            <a:chExt cx="2260977" cy="648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A83D7B-5D49-406F-BFE5-9CC744E062F9}"/>
                </a:ext>
              </a:extLst>
            </p:cNvPr>
            <p:cNvSpPr txBox="1"/>
            <p:nvPr/>
          </p:nvSpPr>
          <p:spPr>
            <a:xfrm>
              <a:off x="9938747" y="4427015"/>
              <a:ext cx="1612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돼지고기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6266CF9-B360-40C3-88EE-AD44AAE5A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0747" y="4361743"/>
              <a:ext cx="648000" cy="648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619AB91-17F5-4D4E-9A0F-A8B25A21B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668" y="1618981"/>
            <a:ext cx="2990400" cy="2242800"/>
          </a:xfrm>
          <a:prstGeom prst="rect">
            <a:avLst/>
          </a:prstGeom>
          <a:ln w="25400">
            <a:solidFill>
              <a:srgbClr val="41958A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315FF1B-70EA-4E6E-ABD7-672F5ECAEA3C}"/>
              </a:ext>
            </a:extLst>
          </p:cNvPr>
          <p:cNvSpPr/>
          <p:nvPr/>
        </p:nvSpPr>
        <p:spPr>
          <a:xfrm>
            <a:off x="2713802" y="1400999"/>
            <a:ext cx="414215" cy="414215"/>
          </a:xfrm>
          <a:prstGeom prst="ellipse">
            <a:avLst/>
          </a:prstGeom>
          <a:solidFill>
            <a:srgbClr val="4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E9FFD55-F58C-4F42-9CF6-B1FFD817B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1608106"/>
            <a:ext cx="2990400" cy="2242800"/>
          </a:xfrm>
          <a:prstGeom prst="rect">
            <a:avLst/>
          </a:prstGeom>
          <a:ln w="25400">
            <a:solidFill>
              <a:srgbClr val="1F4843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F4788925-A88D-497A-8F61-9FE272C1FCA8}"/>
              </a:ext>
            </a:extLst>
          </p:cNvPr>
          <p:cNvSpPr/>
          <p:nvPr/>
        </p:nvSpPr>
        <p:spPr>
          <a:xfrm>
            <a:off x="6096404" y="1405389"/>
            <a:ext cx="414000" cy="414000"/>
          </a:xfrm>
          <a:prstGeom prst="ellipse">
            <a:avLst/>
          </a:prstGeom>
          <a:solidFill>
            <a:srgbClr val="1F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724CF65-C011-47DA-BCA6-73AEFBAD7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4386659"/>
            <a:ext cx="2989013" cy="224176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7B7895D-46C5-4AC5-A246-15EB42BF2C47}"/>
              </a:ext>
            </a:extLst>
          </p:cNvPr>
          <p:cNvSpPr/>
          <p:nvPr/>
        </p:nvSpPr>
        <p:spPr>
          <a:xfrm>
            <a:off x="6096000" y="4179552"/>
            <a:ext cx="414215" cy="414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D1567D0-A88B-4E1A-9FAB-B5E73CF5A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054" y="4380726"/>
            <a:ext cx="2989013" cy="2241760"/>
          </a:xfrm>
          <a:prstGeom prst="rect">
            <a:avLst/>
          </a:prstGeom>
          <a:blipFill dpi="0" rotWithShape="1">
            <a:blip r:embed="rId6">
              <a:alphaModFix amt="93000"/>
            </a:blip>
            <a:srcRect/>
            <a:stretch>
              <a:fillRect/>
            </a:stretch>
          </a:blipFill>
          <a:ln w="25400">
            <a:solidFill>
              <a:schemeClr val="accent4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98DD2FE1-C2C8-4BDF-9119-37A00731FD62}"/>
              </a:ext>
            </a:extLst>
          </p:cNvPr>
          <p:cNvSpPr/>
          <p:nvPr/>
        </p:nvSpPr>
        <p:spPr>
          <a:xfrm>
            <a:off x="2713802" y="4164579"/>
            <a:ext cx="414215" cy="4142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0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03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912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1564824"/>
            <a:ext cx="8157558" cy="4117094"/>
          </a:xfrm>
          <a:prstGeom prst="rect">
            <a:avLst/>
          </a:prstGeom>
          <a:ln w="12700">
            <a:solidFill>
              <a:srgbClr val="FF4C2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83343" y="5862226"/>
            <a:ext cx="388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 B S</a:t>
            </a:r>
          </a:p>
          <a:p>
            <a:pPr algn="ctr"/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(Work Breakdown Structure)</a:t>
            </a:r>
            <a:endParaRPr lang="ko-KR" altLang="en-US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17AB6F-15CF-411A-A7B9-11484F1C0260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플랫폼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949DC-8EEE-4449-BE94-98E5F2612C19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BCFA407-0C81-4AA1-B6F2-ADA0038EAC0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766DC-DB7C-4B24-AD59-6D49F46AC48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B02DD8-4A72-4BD4-89C7-BDD262C0033D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659C788-DA87-4A88-AC13-9E1EA496D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26F30F4-5CFA-4B34-9E7D-2FB3BDDA7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CDF90-3B67-4F2B-B3F4-5A0176495ACC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17671C7-C457-4953-8E49-BA9249819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3010578" y="745060"/>
            <a:ext cx="6336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 화면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66F90-661E-4265-BCD7-0DBA1673204B}"/>
              </a:ext>
            </a:extLst>
          </p:cNvPr>
          <p:cNvSpPr txBox="1"/>
          <p:nvPr/>
        </p:nvSpPr>
        <p:spPr>
          <a:xfrm>
            <a:off x="1954307" y="771071"/>
            <a:ext cx="10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service!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32" name="Picture 8" descr="Youtube Icon Logo Png Transparent - Youtube Png PNG Image | Transparent PNG  Free Download on Seek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77" y="2907792"/>
            <a:ext cx="2250295" cy="16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4383689" y="5012260"/>
            <a:ext cx="3393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 err="1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고판사</a:t>
            </a:r>
            <a:r>
              <a:rPr lang="ko-KR" altLang="en-US" sz="2800" kern="0" dirty="0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kern="0" dirty="0" err="1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시연영상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 smtClean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3010578" y="745060"/>
            <a:ext cx="6336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 생성 기능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66F90-661E-4265-BCD7-0DBA1673204B}"/>
              </a:ext>
            </a:extLst>
          </p:cNvPr>
          <p:cNvSpPr txBox="1"/>
          <p:nvPr/>
        </p:nvSpPr>
        <p:spPr>
          <a:xfrm>
            <a:off x="1954307" y="771071"/>
            <a:ext cx="10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service!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1" y="2834435"/>
            <a:ext cx="5745013" cy="1906300"/>
          </a:xfrm>
          <a:prstGeom prst="rect">
            <a:avLst/>
          </a:prstGeom>
          <a:ln w="12700">
            <a:solidFill>
              <a:srgbClr val="FF4C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96F877-E00E-4C22-99CB-76856B631A75}"/>
              </a:ext>
            </a:extLst>
          </p:cNvPr>
          <p:cNvSpPr txBox="1"/>
          <p:nvPr/>
        </p:nvSpPr>
        <p:spPr>
          <a:xfrm>
            <a:off x="7048629" y="2617077"/>
            <a:ext cx="4849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40" dirty="0" smtClean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프리미엄 고객 </a:t>
            </a:r>
            <a:r>
              <a:rPr lang="ko-KR" altLang="en-US" kern="0" spc="-40" dirty="0" smtClean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</a:t>
            </a:r>
            <a:endParaRPr lang="en-US" altLang="ko-KR" kern="0" spc="-40" dirty="0" smtClean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40" dirty="0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 생성 및 출력 기능 제공</a:t>
            </a:r>
            <a:endParaRPr lang="en-US" altLang="ko-KR" kern="0" spc="-40" dirty="0" smtClean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40" dirty="0" smtClean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쇼핑몰에서 활용 가능</a:t>
            </a:r>
            <a:endParaRPr lang="en-US" altLang="ko-KR" kern="0" spc="-40" dirty="0" smtClean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40" dirty="0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소비자들은 라벨 번호를 통해 </a:t>
            </a:r>
            <a:r>
              <a:rPr lang="ko-KR" altLang="en-US" kern="0" spc="-4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 정보 확인</a:t>
            </a:r>
            <a:endParaRPr lang="en-US" altLang="ko-KR" kern="0" spc="-30" dirty="0">
              <a:solidFill>
                <a:srgbClr val="FF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5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3522BA-5608-4F33-80BD-852C697AAA5F}"/>
              </a:ext>
            </a:extLst>
          </p:cNvPr>
          <p:cNvSpPr/>
          <p:nvPr/>
        </p:nvSpPr>
        <p:spPr>
          <a:xfrm>
            <a:off x="2664559" y="824807"/>
            <a:ext cx="3793332" cy="5523635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D20F34-8B5B-4AE3-8BAF-76458523C8D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66EF7-69F0-454D-BAAC-7824CFB5E1C0}"/>
                </a:ext>
              </a:extLst>
            </p:cNvPr>
            <p:cNvSpPr txBox="1"/>
            <p:nvPr/>
          </p:nvSpPr>
          <p:spPr>
            <a:xfrm>
              <a:off x="357446" y="457200"/>
              <a:ext cx="17151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2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1C3FCB-65B3-447F-B048-14E5FE3DB5EA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1DC2A1F-4EEF-444E-888D-585097B5B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A74B402-9E5F-48F7-B22D-15DD4CF2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0D3935-7A6C-403A-AB3A-2E3807F9B118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59EFA4A-76B5-43C2-8061-FDBDF04C3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70438F-EA38-4095-9BF2-A13674CDA04F}"/>
              </a:ext>
            </a:extLst>
          </p:cNvPr>
          <p:cNvGrpSpPr/>
          <p:nvPr/>
        </p:nvGrpSpPr>
        <p:grpSpPr>
          <a:xfrm>
            <a:off x="2555735" y="1065542"/>
            <a:ext cx="3598079" cy="4972416"/>
            <a:chOff x="1881625" y="962306"/>
            <a:chExt cx="4008222" cy="55392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417014-9B86-4658-AC3D-47144BA4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417" y="962306"/>
              <a:ext cx="1858608" cy="18586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84BF5-B6EC-4BC8-B877-064A9A20F8FA}"/>
                </a:ext>
              </a:extLst>
            </p:cNvPr>
            <p:cNvSpPr txBox="1"/>
            <p:nvPr/>
          </p:nvSpPr>
          <p:spPr>
            <a:xfrm>
              <a:off x="3136948" y="2905836"/>
              <a:ext cx="1957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독창성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4950C-D2D5-40CC-9A83-21CB5E6A6680}"/>
                </a:ext>
              </a:extLst>
            </p:cNvPr>
            <p:cNvSpPr txBox="1"/>
            <p:nvPr/>
          </p:nvSpPr>
          <p:spPr>
            <a:xfrm>
              <a:off x="2219780" y="3531842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</a:t>
              </a:r>
              <a:r>
                <a:rPr lang="ko-KR" altLang="en-US" sz="1600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및 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개발된 </a:t>
              </a: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유사 서비스 없음</a:t>
              </a:r>
              <a:endParaRPr lang="en-US" altLang="ko-KR" sz="16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FA551E-467B-4E0B-8EA6-0DDF98C69DE3}"/>
                </a:ext>
              </a:extLst>
            </p:cNvPr>
            <p:cNvSpPr txBox="1"/>
            <p:nvPr/>
          </p:nvSpPr>
          <p:spPr>
            <a:xfrm>
              <a:off x="2219781" y="5260117"/>
              <a:ext cx="349232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선행 연구는 측정 센서 데이터 기반 분류</a:t>
              </a:r>
              <a:endPara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D5E664-44EA-4F38-B772-277864A12A7A}"/>
                </a:ext>
              </a:extLst>
            </p:cNvPr>
            <p:cNvSpPr txBox="1"/>
            <p:nvPr/>
          </p:nvSpPr>
          <p:spPr>
            <a:xfrm>
              <a:off x="2219780" y="4411778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활용한 영상기반 육질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측정 서비스 개발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7A861-7545-4D92-BB33-D5949D5A09CA}"/>
                </a:ext>
              </a:extLst>
            </p:cNvPr>
            <p:cNvSpPr txBox="1"/>
            <p:nvPr/>
          </p:nvSpPr>
          <p:spPr>
            <a:xfrm>
              <a:off x="1881625" y="6033021"/>
              <a:ext cx="4008222" cy="468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시켜 시장에서 수익창출</a:t>
              </a:r>
              <a:endParaRPr lang="ko-KR" altLang="en-US" sz="16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61501F-92A7-489A-93F2-F45670EC4F15}"/>
              </a:ext>
            </a:extLst>
          </p:cNvPr>
          <p:cNvGrpSpPr/>
          <p:nvPr/>
        </p:nvGrpSpPr>
        <p:grpSpPr>
          <a:xfrm>
            <a:off x="7540967" y="833114"/>
            <a:ext cx="3793332" cy="5523635"/>
            <a:chOff x="7218645" y="750046"/>
            <a:chExt cx="4208279" cy="586672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87008C-A34A-423F-8D43-E4B5EB55BA2C}"/>
                </a:ext>
              </a:extLst>
            </p:cNvPr>
            <p:cNvSpPr/>
            <p:nvPr/>
          </p:nvSpPr>
          <p:spPr>
            <a:xfrm>
              <a:off x="7218645" y="750046"/>
              <a:ext cx="4208279" cy="5866724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0ABC6-B120-4DAB-97CC-FA12D2B5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436" y="1010851"/>
              <a:ext cx="1909119" cy="190911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1E0C6-DED9-4CFB-9202-69FDC0356D95}"/>
                </a:ext>
              </a:extLst>
            </p:cNvPr>
            <p:cNvSpPr txBox="1"/>
            <p:nvPr/>
          </p:nvSpPr>
          <p:spPr>
            <a:xfrm>
              <a:off x="8428224" y="2927013"/>
              <a:ext cx="1957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차별성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825C45-7953-47F9-82F5-C97D57330129}"/>
                </a:ext>
              </a:extLst>
            </p:cNvPr>
            <p:cNvSpPr txBox="1"/>
            <p:nvPr/>
          </p:nvSpPr>
          <p:spPr>
            <a:xfrm>
              <a:off x="7370445" y="3451242"/>
              <a:ext cx="3835147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</a:t>
              </a:r>
              <a:r>
                <a:rPr lang="en-US" altLang="ko-KR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·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컴퓨터만으로 손쉽게 설치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AFCE4-821B-4776-B328-F69B313BC3AA}"/>
                </a:ext>
              </a:extLst>
            </p:cNvPr>
            <p:cNvSpPr txBox="1"/>
            <p:nvPr/>
          </p:nvSpPr>
          <p:spPr>
            <a:xfrm>
              <a:off x="7370445" y="5099643"/>
              <a:ext cx="3458807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정육점도 라벨을 통해 정보제공 </a:t>
              </a:r>
              <a:endParaRPr lang="en-US" altLang="ko-KR" sz="16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08485-9A6E-4FB9-A666-D9ADAAA033D4}"/>
                </a:ext>
              </a:extLst>
            </p:cNvPr>
            <p:cNvSpPr txBox="1"/>
            <p:nvPr/>
          </p:nvSpPr>
          <p:spPr>
            <a:xfrm>
              <a:off x="7370445" y="3897929"/>
              <a:ext cx="3589080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최초 설치이후 추가비용 발생하지 않음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3BF1A2-9577-4623-87A7-75E3D2340271}"/>
                </a:ext>
              </a:extLst>
            </p:cNvPr>
            <p:cNvSpPr txBox="1"/>
            <p:nvPr/>
          </p:nvSpPr>
          <p:spPr>
            <a:xfrm>
              <a:off x="7653971" y="4645913"/>
              <a:ext cx="3305555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실시간으로 육질 측정가능</a:t>
              </a:r>
              <a:endPara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E4B3E8-3F74-4DFF-B5A9-2528C68E37CF}"/>
                </a:ext>
              </a:extLst>
            </p:cNvPr>
            <p:cNvSpPr txBox="1"/>
            <p:nvPr/>
          </p:nvSpPr>
          <p:spPr>
            <a:xfrm>
              <a:off x="7653972" y="5826916"/>
              <a:ext cx="3589080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정육 시장에서 통합적으로 활용</a:t>
              </a:r>
              <a:endParaRPr lang="en-US" altLang="ko-KR" sz="1600" kern="0" spc="-3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4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사업화 계획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개발할 팀 소개 및 사업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04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67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F8E96B-4128-41F4-870F-E5B2F94758B1}"/>
              </a:ext>
            </a:extLst>
          </p:cNvPr>
          <p:cNvSpPr/>
          <p:nvPr/>
        </p:nvSpPr>
        <p:spPr>
          <a:xfrm>
            <a:off x="0" y="0"/>
            <a:ext cx="4099582" cy="6858000"/>
          </a:xfrm>
          <a:prstGeom prst="rect">
            <a:avLst/>
          </a:prstGeom>
          <a:solidFill>
            <a:srgbClr val="003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63FA2-4E56-469F-895D-412EB68CD30B}"/>
              </a:ext>
            </a:extLst>
          </p:cNvPr>
          <p:cNvSpPr txBox="1"/>
          <p:nvPr/>
        </p:nvSpPr>
        <p:spPr>
          <a:xfrm>
            <a:off x="384400" y="2470911"/>
            <a:ext cx="33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60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4DB9FA-C4AF-4175-9790-39796188E0A9}"/>
              </a:ext>
            </a:extLst>
          </p:cNvPr>
          <p:cNvGrpSpPr/>
          <p:nvPr/>
        </p:nvGrpSpPr>
        <p:grpSpPr>
          <a:xfrm>
            <a:off x="4900142" y="181382"/>
            <a:ext cx="6915727" cy="2994164"/>
            <a:chOff x="4900142" y="181382"/>
            <a:chExt cx="6915727" cy="2994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96F877-E00E-4C22-99CB-76856B631A75}"/>
                </a:ext>
              </a:extLst>
            </p:cNvPr>
            <p:cNvSpPr txBox="1"/>
            <p:nvPr/>
          </p:nvSpPr>
          <p:spPr>
            <a:xfrm>
              <a:off x="4900142" y="948077"/>
              <a:ext cx="6915727" cy="2227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교내 창업동아리 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활동</a:t>
              </a: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청주대학교 제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 창업경진대회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우수상 수상</a:t>
              </a:r>
              <a:endParaRPr lang="ko-KR" altLang="en-US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디자인씽킹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교육 및 멘토링 교육 이수</a:t>
              </a:r>
              <a:endPara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2021 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우수창업아이템 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지역 사회문제해결 부문 입상</a:t>
              </a:r>
              <a:endPara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485969A-97CD-4541-900B-AEE1F7A4E931}"/>
                </a:ext>
              </a:extLst>
            </p:cNvPr>
            <p:cNvGrpSpPr/>
            <p:nvPr/>
          </p:nvGrpSpPr>
          <p:grpSpPr>
            <a:xfrm>
              <a:off x="4900142" y="181382"/>
              <a:ext cx="4621727" cy="748766"/>
              <a:chOff x="4900142" y="181382"/>
              <a:chExt cx="4621727" cy="7487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44D51-60B8-407A-9B53-EBDCF99BDFCE}"/>
                  </a:ext>
                </a:extLst>
              </p:cNvPr>
              <p:cNvSpPr txBox="1"/>
              <p:nvPr/>
            </p:nvSpPr>
            <p:spPr>
              <a:xfrm>
                <a:off x="4900142" y="468483"/>
                <a:ext cx="4621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개발팀 주요 실적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91EF1-3C37-485D-AB62-2C59DBC8D820}"/>
                  </a:ext>
                </a:extLst>
              </p:cNvPr>
              <p:cNvSpPr txBox="1"/>
              <p:nvPr/>
            </p:nvSpPr>
            <p:spPr>
              <a:xfrm>
                <a:off x="4900142" y="181382"/>
                <a:ext cx="13036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Let’s</a:t>
                </a:r>
                <a:r>
                  <a:rPr lang="ko-KR" altLang="en-US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Check!</a:t>
                </a:r>
                <a:endPara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1775E0-636A-49CB-972D-1752DD4A950D}"/>
              </a:ext>
            </a:extLst>
          </p:cNvPr>
          <p:cNvGrpSpPr/>
          <p:nvPr/>
        </p:nvGrpSpPr>
        <p:grpSpPr>
          <a:xfrm>
            <a:off x="4900142" y="3725860"/>
            <a:ext cx="6401955" cy="2767424"/>
            <a:chOff x="4900142" y="3725860"/>
            <a:chExt cx="6401955" cy="27674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95BDA1-7586-40D6-A400-B114EF726E8A}"/>
                </a:ext>
              </a:extLst>
            </p:cNvPr>
            <p:cNvSpPr txBox="1"/>
            <p:nvPr/>
          </p:nvSpPr>
          <p:spPr>
            <a:xfrm>
              <a:off x="4900142" y="4242796"/>
              <a:ext cx="6401955" cy="125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피포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페인팅 이미지 자동 생성 기술</a:t>
              </a:r>
              <a:endParaRPr lang="en-US" altLang="ko-KR" kern="0" spc="-4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사용자가 원하는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이미지를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Pipo Painting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이미지로 제작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5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en-US" altLang="ko-KR" sz="1600" kern="0" spc="-3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openCV</a:t>
              </a:r>
              <a:r>
                <a:rPr lang="en-US" altLang="ko-KR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 영상 처리 기술 활용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D9FC1-3A91-42B2-B2A8-11B5C38EEA6E}"/>
                </a:ext>
              </a:extLst>
            </p:cNvPr>
            <p:cNvSpPr txBox="1"/>
            <p:nvPr/>
          </p:nvSpPr>
          <p:spPr>
            <a:xfrm>
              <a:off x="4900142" y="5611055"/>
              <a:ext cx="6116400" cy="882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음성 인터페이스를 지원하는 다중서버 관리 시스템</a:t>
              </a:r>
              <a:endParaRPr lang="en-US" altLang="ko-KR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웹사이트에서 음성인식을 통해 다중서버를 관리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BCB17-4765-45FE-BED7-1FCD220CCF95}"/>
                </a:ext>
              </a:extLst>
            </p:cNvPr>
            <p:cNvSpPr txBox="1"/>
            <p:nvPr/>
          </p:nvSpPr>
          <p:spPr>
            <a:xfrm>
              <a:off x="4900142" y="3725860"/>
              <a:ext cx="462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개발내역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B29F48-A646-47A4-8CF4-779BC9D5DD0D}"/>
              </a:ext>
            </a:extLst>
          </p:cNvPr>
          <p:cNvSpPr txBox="1"/>
          <p:nvPr/>
        </p:nvSpPr>
        <p:spPr>
          <a:xfrm>
            <a:off x="61693" y="3387306"/>
            <a:ext cx="397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날카롭게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성장은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반올림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6C58DC-BF09-465B-B123-F7EBFF963EB2}"/>
              </a:ext>
            </a:extLst>
          </p:cNvPr>
          <p:cNvSpPr txBox="1"/>
          <p:nvPr/>
        </p:nvSpPr>
        <p:spPr>
          <a:xfrm>
            <a:off x="2523344" y="4983238"/>
            <a:ext cx="7615226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시장에 상용화 또는 개발된 유사 서비스 없음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경쟁제품이 없어 시장독점 가능성 높음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C5D38F-6ED1-45DC-88B3-AC3B37EBB91C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AD152E-1666-4BB4-9DAD-210579DECAE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2A99DC-F36B-4905-AA66-66EA93D78E01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70B1836-58E6-4B3D-A843-15092206A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9BB23B6-20ED-47E8-AB92-B0977DE0E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8171B8-44F1-425C-A57F-0BB40FA3A9D3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57A433A-2BF1-4CFB-B4CE-D8D7B4852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D43E8-DBC4-451E-8C0D-4D0F025B64B1}"/>
              </a:ext>
            </a:extLst>
          </p:cNvPr>
          <p:cNvGrpSpPr/>
          <p:nvPr/>
        </p:nvGrpSpPr>
        <p:grpSpPr>
          <a:xfrm>
            <a:off x="4396164" y="1889036"/>
            <a:ext cx="5059936" cy="2475456"/>
            <a:chOff x="4256466" y="4751434"/>
            <a:chExt cx="3835264" cy="1876314"/>
          </a:xfrm>
        </p:grpSpPr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B062AAD0-A948-4D6F-AAE0-FA958F35D898}"/>
                </a:ext>
              </a:extLst>
            </p:cNvPr>
            <p:cNvSpPr/>
            <p:nvPr/>
          </p:nvSpPr>
          <p:spPr>
            <a:xfrm>
              <a:off x="4485090" y="4905619"/>
              <a:ext cx="3438295" cy="1567944"/>
            </a:xfrm>
            <a:prstGeom prst="rect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accent1">
                      <a:lumMod val="50000"/>
                    </a:schemeClr>
                  </a:solidFill>
                  <a:latin typeface="에스코어 드림 5 Medium" panose="020B0503030302020204" pitchFamily="34" charset="-127"/>
                </a:rPr>
                <a:t> </a:t>
              </a:r>
              <a:r>
                <a:rPr lang="en-US" sz="3200" b="1" cap="all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ZERO TO ONE</a:t>
              </a:r>
              <a:endParaRPr lang="en-US" sz="2000" b="1" cap="all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처음 시장에 발을 들여놓은 제품은 </a:t>
              </a:r>
              <a:endPara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시장을</a:t>
              </a:r>
              <a:r>
                <a:rPr lang="en-US" altLang="ko-KR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독점할 가능성이 큼</a:t>
              </a:r>
              <a:endParaRPr lang="ko-KR" altLang="en-US" sz="16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BAF3FDD4-B552-4F5C-BE14-DE47F9A777FD}"/>
                </a:ext>
              </a:extLst>
            </p:cNvPr>
            <p:cNvGrpSpPr/>
            <p:nvPr/>
          </p:nvGrpSpPr>
          <p:grpSpPr>
            <a:xfrm>
              <a:off x="4256466" y="4751434"/>
              <a:ext cx="3835264" cy="1876314"/>
              <a:chOff x="890413" y="1449178"/>
              <a:chExt cx="10411175" cy="5093426"/>
            </a:xfrm>
          </p:grpSpPr>
          <p:grpSp>
            <p:nvGrpSpPr>
              <p:cNvPr id="25" name="Group 13">
                <a:extLst>
                  <a:ext uri="{FF2B5EF4-FFF2-40B4-BE49-F238E27FC236}">
                    <a16:creationId xmlns:a16="http://schemas.microsoft.com/office/drawing/2014/main" id="{F0CC97B4-7CEF-48C2-99C7-7F70459CF153}"/>
                  </a:ext>
                </a:extLst>
              </p:cNvPr>
              <p:cNvGrpSpPr/>
              <p:nvPr/>
            </p:nvGrpSpPr>
            <p:grpSpPr>
              <a:xfrm>
                <a:off x="5550542" y="1449178"/>
                <a:ext cx="1090915" cy="712732"/>
                <a:chOff x="4871864" y="1857827"/>
                <a:chExt cx="745071" cy="486780"/>
              </a:xfrm>
            </p:grpSpPr>
            <p:sp>
              <p:nvSpPr>
                <p:cNvPr id="32" name="Freeform: Shape 9">
                  <a:extLst>
                    <a:ext uri="{FF2B5EF4-FFF2-40B4-BE49-F238E27FC236}">
                      <a16:creationId xmlns:a16="http://schemas.microsoft.com/office/drawing/2014/main" id="{3A070F0D-FA75-4894-B3A9-82D6F8F5B4BD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3" name="Freeform: Shape 10">
                  <a:extLst>
                    <a:ext uri="{FF2B5EF4-FFF2-40B4-BE49-F238E27FC236}">
                      <a16:creationId xmlns:a16="http://schemas.microsoft.com/office/drawing/2014/main" id="{562B3440-5D7C-44F7-B265-7C75B5920F56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1879B86D-4B24-465B-8C6C-3A97B1FE3FA6}"/>
                  </a:ext>
                </a:extLst>
              </p:cNvPr>
              <p:cNvGrpSpPr/>
              <p:nvPr/>
            </p:nvGrpSpPr>
            <p:grpSpPr>
              <a:xfrm>
                <a:off x="890413" y="1617672"/>
                <a:ext cx="10411175" cy="4756437"/>
                <a:chOff x="781102" y="1787312"/>
                <a:chExt cx="5066524" cy="2314686"/>
              </a:xfrm>
            </p:grpSpPr>
            <p:sp>
              <p:nvSpPr>
                <p:cNvPr id="30" name="Freeform: Shape 16">
                  <a:extLst>
                    <a:ext uri="{FF2B5EF4-FFF2-40B4-BE49-F238E27FC236}">
                      <a16:creationId xmlns:a16="http://schemas.microsoft.com/office/drawing/2014/main" id="{433BD039-CC78-4777-A946-96E249870358}"/>
                    </a:ext>
                  </a:extLst>
                </p:cNvPr>
                <p:cNvSpPr/>
                <p:nvPr/>
              </p:nvSpPr>
              <p:spPr>
                <a:xfrm>
                  <a:off x="781102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692916" y="0"/>
                      </a:moveTo>
                      <a:lnTo>
                        <a:pt x="692916" y="43074"/>
                      </a:lnTo>
                      <a:cubicBezTo>
                        <a:pt x="506648" y="89447"/>
                        <a:pt x="413515" y="187580"/>
                        <a:pt x="413515" y="337474"/>
                      </a:cubicBezTo>
                      <a:cubicBezTo>
                        <a:pt x="413515" y="380536"/>
                        <a:pt x="423669" y="445548"/>
                        <a:pt x="443977" y="532512"/>
                      </a:cubicBezTo>
                      <a:cubicBezTo>
                        <a:pt x="461750" y="607873"/>
                        <a:pt x="470637" y="672465"/>
                        <a:pt x="470637" y="726289"/>
                      </a:cubicBezTo>
                      <a:cubicBezTo>
                        <a:pt x="470637" y="818220"/>
                        <a:pt x="437713" y="902486"/>
                        <a:pt x="371866" y="979089"/>
                      </a:cubicBezTo>
                      <a:cubicBezTo>
                        <a:pt x="306019" y="1055691"/>
                        <a:pt x="216006" y="1114282"/>
                        <a:pt x="101827" y="1154860"/>
                      </a:cubicBezTo>
                      <a:cubicBezTo>
                        <a:pt x="216006" y="1195437"/>
                        <a:pt x="306019" y="1255683"/>
                        <a:pt x="371866" y="1335597"/>
                      </a:cubicBezTo>
                      <a:cubicBezTo>
                        <a:pt x="437713" y="1415511"/>
                        <a:pt x="470637" y="1499364"/>
                        <a:pt x="470637" y="1587156"/>
                      </a:cubicBezTo>
                      <a:cubicBezTo>
                        <a:pt x="470637" y="1641807"/>
                        <a:pt x="461750" y="1706399"/>
                        <a:pt x="443977" y="1780932"/>
                      </a:cubicBezTo>
                      <a:cubicBezTo>
                        <a:pt x="423669" y="1868724"/>
                        <a:pt x="413515" y="1934150"/>
                        <a:pt x="413515" y="1977212"/>
                      </a:cubicBezTo>
                      <a:cubicBezTo>
                        <a:pt x="413515" y="2127106"/>
                        <a:pt x="506648" y="2225239"/>
                        <a:pt x="692916" y="2271612"/>
                      </a:cubicBezTo>
                      <a:lnTo>
                        <a:pt x="692916" y="2314686"/>
                      </a:lnTo>
                      <a:cubicBezTo>
                        <a:pt x="560459" y="2298957"/>
                        <a:pt x="449526" y="2244318"/>
                        <a:pt x="360118" y="2150771"/>
                      </a:cubicBezTo>
                      <a:cubicBezTo>
                        <a:pt x="270709" y="2057223"/>
                        <a:pt x="226005" y="1950843"/>
                        <a:pt x="226005" y="1831632"/>
                      </a:cubicBezTo>
                      <a:cubicBezTo>
                        <a:pt x="226005" y="1776166"/>
                        <a:pt x="235073" y="1712007"/>
                        <a:pt x="253208" y="1639156"/>
                      </a:cubicBezTo>
                      <a:cubicBezTo>
                        <a:pt x="274810" y="1552231"/>
                        <a:pt x="285611" y="1488900"/>
                        <a:pt x="285611" y="1449162"/>
                      </a:cubicBezTo>
                      <a:cubicBezTo>
                        <a:pt x="285611" y="1384590"/>
                        <a:pt x="259721" y="1326847"/>
                        <a:pt x="207941" y="1275934"/>
                      </a:cubicBezTo>
                      <a:cubicBezTo>
                        <a:pt x="156161" y="1225020"/>
                        <a:pt x="86848" y="1193769"/>
                        <a:pt x="0" y="1182179"/>
                      </a:cubicBezTo>
                      <a:lnTo>
                        <a:pt x="0" y="1132507"/>
                      </a:lnTo>
                      <a:cubicBezTo>
                        <a:pt x="87688" y="1121745"/>
                        <a:pt x="157212" y="1090287"/>
                        <a:pt x="208572" y="1038132"/>
                      </a:cubicBezTo>
                      <a:cubicBezTo>
                        <a:pt x="259931" y="985977"/>
                        <a:pt x="285611" y="928441"/>
                        <a:pt x="285611" y="865524"/>
                      </a:cubicBezTo>
                      <a:cubicBezTo>
                        <a:pt x="285611" y="825787"/>
                        <a:pt x="274810" y="762456"/>
                        <a:pt x="253208" y="675531"/>
                      </a:cubicBezTo>
                      <a:cubicBezTo>
                        <a:pt x="235073" y="602679"/>
                        <a:pt x="226005" y="538106"/>
                        <a:pt x="226005" y="481812"/>
                      </a:cubicBezTo>
                      <a:cubicBezTo>
                        <a:pt x="226005" y="364257"/>
                        <a:pt x="270709" y="258291"/>
                        <a:pt x="360118" y="163915"/>
                      </a:cubicBezTo>
                      <a:cubicBezTo>
                        <a:pt x="449526" y="69540"/>
                        <a:pt x="560459" y="14901"/>
                        <a:pt x="692916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1" name="Freeform: Shape 17">
                  <a:extLst>
                    <a:ext uri="{FF2B5EF4-FFF2-40B4-BE49-F238E27FC236}">
                      <a16:creationId xmlns:a16="http://schemas.microsoft.com/office/drawing/2014/main" id="{69419815-97C6-4DCD-B4EC-F8AA6ECA3CBE}"/>
                    </a:ext>
                  </a:extLst>
                </p:cNvPr>
                <p:cNvSpPr/>
                <p:nvPr/>
              </p:nvSpPr>
              <p:spPr>
                <a:xfrm>
                  <a:off x="5154710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0" y="0"/>
                      </a:moveTo>
                      <a:cubicBezTo>
                        <a:pt x="132457" y="14901"/>
                        <a:pt x="243390" y="69333"/>
                        <a:pt x="332798" y="163294"/>
                      </a:cubicBezTo>
                      <a:cubicBezTo>
                        <a:pt x="422207" y="257256"/>
                        <a:pt x="466911" y="363429"/>
                        <a:pt x="466911" y="481812"/>
                      </a:cubicBezTo>
                      <a:cubicBezTo>
                        <a:pt x="466911" y="538106"/>
                        <a:pt x="458219" y="602679"/>
                        <a:pt x="440834" y="675531"/>
                      </a:cubicBezTo>
                      <a:cubicBezTo>
                        <a:pt x="420137" y="762456"/>
                        <a:pt x="409789" y="825787"/>
                        <a:pt x="409789" y="865524"/>
                      </a:cubicBezTo>
                      <a:cubicBezTo>
                        <a:pt x="409789" y="928441"/>
                        <a:pt x="435453" y="985977"/>
                        <a:pt x="486780" y="1038132"/>
                      </a:cubicBezTo>
                      <a:cubicBezTo>
                        <a:pt x="538107" y="1090287"/>
                        <a:pt x="606819" y="1121745"/>
                        <a:pt x="692916" y="1132507"/>
                      </a:cubicBezTo>
                      <a:lnTo>
                        <a:pt x="692916" y="1182179"/>
                      </a:lnTo>
                      <a:cubicBezTo>
                        <a:pt x="605991" y="1192941"/>
                        <a:pt x="537072" y="1224400"/>
                        <a:pt x="486159" y="1276554"/>
                      </a:cubicBezTo>
                      <a:cubicBezTo>
                        <a:pt x="435246" y="1328709"/>
                        <a:pt x="409789" y="1386245"/>
                        <a:pt x="409789" y="1449162"/>
                      </a:cubicBezTo>
                      <a:cubicBezTo>
                        <a:pt x="409789" y="1488900"/>
                        <a:pt x="420137" y="1552231"/>
                        <a:pt x="440834" y="1639156"/>
                      </a:cubicBezTo>
                      <a:cubicBezTo>
                        <a:pt x="458219" y="1712007"/>
                        <a:pt x="466911" y="1776580"/>
                        <a:pt x="466911" y="1832874"/>
                      </a:cubicBezTo>
                      <a:cubicBezTo>
                        <a:pt x="466911" y="1950429"/>
                        <a:pt x="422000" y="2056188"/>
                        <a:pt x="332178" y="2150150"/>
                      </a:cubicBezTo>
                      <a:cubicBezTo>
                        <a:pt x="242355" y="2244111"/>
                        <a:pt x="131629" y="2298957"/>
                        <a:pt x="0" y="2314686"/>
                      </a:cubicBezTo>
                      <a:lnTo>
                        <a:pt x="0" y="2271612"/>
                      </a:lnTo>
                      <a:cubicBezTo>
                        <a:pt x="186268" y="2225239"/>
                        <a:pt x="279402" y="2127106"/>
                        <a:pt x="279402" y="1977212"/>
                      </a:cubicBezTo>
                      <a:cubicBezTo>
                        <a:pt x="279402" y="1934150"/>
                        <a:pt x="269467" y="1868724"/>
                        <a:pt x="249599" y="1780932"/>
                      </a:cubicBezTo>
                      <a:cubicBezTo>
                        <a:pt x="231386" y="1706399"/>
                        <a:pt x="222280" y="1642221"/>
                        <a:pt x="222280" y="1588398"/>
                      </a:cubicBezTo>
                      <a:cubicBezTo>
                        <a:pt x="222280" y="1495639"/>
                        <a:pt x="255297" y="1411165"/>
                        <a:pt x="321331" y="1334976"/>
                      </a:cubicBezTo>
                      <a:cubicBezTo>
                        <a:pt x="387366" y="1258788"/>
                        <a:pt x="477285" y="1200405"/>
                        <a:pt x="591090" y="1159827"/>
                      </a:cubicBezTo>
                      <a:cubicBezTo>
                        <a:pt x="477285" y="1118421"/>
                        <a:pt x="387366" y="1057968"/>
                        <a:pt x="321331" y="978468"/>
                      </a:cubicBezTo>
                      <a:cubicBezTo>
                        <a:pt x="255297" y="898968"/>
                        <a:pt x="222280" y="814908"/>
                        <a:pt x="222280" y="726289"/>
                      </a:cubicBezTo>
                      <a:cubicBezTo>
                        <a:pt x="222280" y="672465"/>
                        <a:pt x="231386" y="607873"/>
                        <a:pt x="249599" y="532512"/>
                      </a:cubicBezTo>
                      <a:cubicBezTo>
                        <a:pt x="269467" y="445548"/>
                        <a:pt x="279402" y="380536"/>
                        <a:pt x="279402" y="337474"/>
                      </a:cubicBezTo>
                      <a:cubicBezTo>
                        <a:pt x="279402" y="187580"/>
                        <a:pt x="186268" y="89447"/>
                        <a:pt x="0" y="430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6CD41FF8-4846-4C4A-84B9-704101C8A89E}"/>
                  </a:ext>
                </a:extLst>
              </p:cNvPr>
              <p:cNvGrpSpPr/>
              <p:nvPr/>
            </p:nvGrpSpPr>
            <p:grpSpPr>
              <a:xfrm rot="10800000">
                <a:off x="5550542" y="5829872"/>
                <a:ext cx="1090915" cy="712732"/>
                <a:chOff x="4871864" y="1857827"/>
                <a:chExt cx="745071" cy="486780"/>
              </a:xfrm>
            </p:grpSpPr>
            <p:sp>
              <p:nvSpPr>
                <p:cNvPr id="28" name="Freeform: Shape 19">
                  <a:extLst>
                    <a:ext uri="{FF2B5EF4-FFF2-40B4-BE49-F238E27FC236}">
                      <a16:creationId xmlns:a16="http://schemas.microsoft.com/office/drawing/2014/main" id="{F651B6FC-BBEB-4322-AE46-FA7FAE0DF0EA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29" name="Freeform: Shape 20">
                  <a:extLst>
                    <a:ext uri="{FF2B5EF4-FFF2-40B4-BE49-F238E27FC236}">
                      <a16:creationId xmlns:a16="http://schemas.microsoft.com/office/drawing/2014/main" id="{CAF6F1FB-4C2C-43E2-B223-441C246AEAB0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FCE20A-206A-46FF-BDA9-F65DCEE1AF58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경쟁제품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28347-B68B-4D23-8AA2-3F4EB692C28C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809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4C12E-8F76-4707-AF5B-A819B7EA5D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D431C76-0F6C-4CC3-AEC4-0FC3195DD156}"/>
              </a:ext>
            </a:extLst>
          </p:cNvPr>
          <p:cNvGrpSpPr/>
          <p:nvPr/>
        </p:nvGrpSpPr>
        <p:grpSpPr>
          <a:xfrm>
            <a:off x="1055397" y="1346815"/>
            <a:ext cx="3454400" cy="3526797"/>
            <a:chOff x="4378960" y="1665601"/>
            <a:chExt cx="3454400" cy="352679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77CC798-BD05-486C-B6A1-ECD79F426A9E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4EF3645-F77D-4460-9018-2FE89DC80FEB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252B100-DD1A-44E3-8E14-4BDEB066F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9ADA8D-A083-498E-A23E-EDDEF6E4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F1B6DD-A233-4976-A90E-8A141F8591BE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3370E-96E0-4969-B791-BB2EA14988EE}"/>
              </a:ext>
            </a:extLst>
          </p:cNvPr>
          <p:cNvSpPr/>
          <p:nvPr/>
        </p:nvSpPr>
        <p:spPr>
          <a:xfrm>
            <a:off x="5565194" y="0"/>
            <a:ext cx="6626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D4E38-AF71-442E-A8B6-16D03F8EAD6E}"/>
              </a:ext>
            </a:extLst>
          </p:cNvPr>
          <p:cNvSpPr txBox="1"/>
          <p:nvPr/>
        </p:nvSpPr>
        <p:spPr>
          <a:xfrm>
            <a:off x="8984428" y="543160"/>
            <a:ext cx="240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3200" dirty="0">
              <a:solidFill>
                <a:srgbClr val="FF4C2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1B38E-9940-4991-A6E6-05E784DD2DF4}"/>
              </a:ext>
            </a:extLst>
          </p:cNvPr>
          <p:cNvCxnSpPr>
            <a:cxnSpLocks/>
          </p:cNvCxnSpPr>
          <p:nvPr/>
        </p:nvCxnSpPr>
        <p:spPr>
          <a:xfrm>
            <a:off x="5565194" y="1127935"/>
            <a:ext cx="5827154" cy="0"/>
          </a:xfrm>
          <a:prstGeom prst="line">
            <a:avLst/>
          </a:prstGeom>
          <a:ln w="19050">
            <a:solidFill>
              <a:srgbClr val="00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C6A069-1692-4E9B-BD48-F9B9784266DF}"/>
              </a:ext>
            </a:extLst>
          </p:cNvPr>
          <p:cNvGrpSpPr/>
          <p:nvPr/>
        </p:nvGrpSpPr>
        <p:grpSpPr>
          <a:xfrm>
            <a:off x="5980678" y="1544421"/>
            <a:ext cx="4733651" cy="836935"/>
            <a:chOff x="6529318" y="1492745"/>
            <a:chExt cx="4733651" cy="8369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AD043F-EA8F-4601-A2B4-1813353E3425}"/>
                </a:ext>
              </a:extLst>
            </p:cNvPr>
            <p:cNvSpPr txBox="1"/>
            <p:nvPr/>
          </p:nvSpPr>
          <p:spPr>
            <a:xfrm>
              <a:off x="7173175" y="1492745"/>
              <a:ext cx="36702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93E44-51FD-4F13-8DEA-F40EAF2A920B}"/>
                </a:ext>
              </a:extLst>
            </p:cNvPr>
            <p:cNvSpPr txBox="1"/>
            <p:nvPr/>
          </p:nvSpPr>
          <p:spPr>
            <a:xfrm>
              <a:off x="7164497" y="1968322"/>
              <a:ext cx="4098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D99371-10D1-4993-8C04-EB6AA02D81C2}"/>
                </a:ext>
              </a:extLst>
            </p:cNvPr>
            <p:cNvSpPr txBox="1"/>
            <p:nvPr/>
          </p:nvSpPr>
          <p:spPr>
            <a:xfrm>
              <a:off x="6529318" y="1498683"/>
              <a:ext cx="6671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1</a:t>
              </a:r>
              <a:endParaRPr lang="ko-KR" altLang="en-US" sz="48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A1EFC6-B462-4AC4-999C-A37CE00270E5}"/>
              </a:ext>
            </a:extLst>
          </p:cNvPr>
          <p:cNvGrpSpPr/>
          <p:nvPr/>
        </p:nvGrpSpPr>
        <p:grpSpPr>
          <a:xfrm>
            <a:off x="5958972" y="2857473"/>
            <a:ext cx="5099889" cy="830997"/>
            <a:chOff x="6507612" y="2993120"/>
            <a:chExt cx="50998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C11288-0201-4BFD-8F3D-A50E5EB529D2}"/>
                </a:ext>
              </a:extLst>
            </p:cNvPr>
            <p:cNvSpPr txBox="1"/>
            <p:nvPr/>
          </p:nvSpPr>
          <p:spPr>
            <a:xfrm>
              <a:off x="7173175" y="2998065"/>
              <a:ext cx="4227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3428C6-16EB-42FF-B1FD-4D4EC0251974}"/>
                </a:ext>
              </a:extLst>
            </p:cNvPr>
            <p:cNvSpPr txBox="1"/>
            <p:nvPr/>
          </p:nvSpPr>
          <p:spPr>
            <a:xfrm>
              <a:off x="7164497" y="3489441"/>
              <a:ext cx="4443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문제해결을 위한 공공데이터를 선정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20BE38-2339-4F26-B126-3796CDA6CADC}"/>
                </a:ext>
              </a:extLst>
            </p:cNvPr>
            <p:cNvSpPr txBox="1"/>
            <p:nvPr/>
          </p:nvSpPr>
          <p:spPr>
            <a:xfrm>
              <a:off x="6507612" y="2993120"/>
              <a:ext cx="6671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</a:t>
              </a:r>
              <a:endParaRPr lang="ko-KR" altLang="en-US" sz="48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E95C5D-E831-431B-A0BC-814414DC61B0}"/>
              </a:ext>
            </a:extLst>
          </p:cNvPr>
          <p:cNvGrpSpPr/>
          <p:nvPr/>
        </p:nvGrpSpPr>
        <p:grpSpPr>
          <a:xfrm>
            <a:off x="5980678" y="4178681"/>
            <a:ext cx="5260776" cy="839707"/>
            <a:chOff x="6529318" y="4220447"/>
            <a:chExt cx="5260776" cy="8397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3938E-CBE2-45D7-96C4-F4A22FE92B7A}"/>
                </a:ext>
              </a:extLst>
            </p:cNvPr>
            <p:cNvSpPr txBox="1"/>
            <p:nvPr/>
          </p:nvSpPr>
          <p:spPr>
            <a:xfrm>
              <a:off x="7173175" y="4220447"/>
              <a:ext cx="46169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34834C-D3D4-4F50-B4E3-F960E8D86EBD}"/>
                </a:ext>
              </a:extLst>
            </p:cNvPr>
            <p:cNvSpPr txBox="1"/>
            <p:nvPr/>
          </p:nvSpPr>
          <p:spPr>
            <a:xfrm>
              <a:off x="7164497" y="4675434"/>
              <a:ext cx="4443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35F3D-58DC-4FA5-81EE-CC3556CD0CF0}"/>
                </a:ext>
              </a:extLst>
            </p:cNvPr>
            <p:cNvSpPr txBox="1"/>
            <p:nvPr/>
          </p:nvSpPr>
          <p:spPr>
            <a:xfrm>
              <a:off x="6529318" y="4229157"/>
              <a:ext cx="6671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3</a:t>
              </a:r>
              <a:endParaRPr lang="ko-KR" altLang="en-US" sz="48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EEF0D2-46CB-4F99-A0A5-B50C2EE981D3}"/>
              </a:ext>
            </a:extLst>
          </p:cNvPr>
          <p:cNvGrpSpPr/>
          <p:nvPr/>
        </p:nvGrpSpPr>
        <p:grpSpPr>
          <a:xfrm>
            <a:off x="5980678" y="5494506"/>
            <a:ext cx="5086861" cy="830997"/>
            <a:chOff x="6529318" y="5442830"/>
            <a:chExt cx="5086861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6FE32F-EC65-4563-ACEE-4DB2CDD65749}"/>
                </a:ext>
              </a:extLst>
            </p:cNvPr>
            <p:cNvSpPr txBox="1"/>
            <p:nvPr/>
          </p:nvSpPr>
          <p:spPr>
            <a:xfrm>
              <a:off x="7173175" y="5442830"/>
              <a:ext cx="44430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및 사업화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6F5D9A-7ABC-4FF2-B940-E735D41C628F}"/>
                </a:ext>
              </a:extLst>
            </p:cNvPr>
            <p:cNvSpPr txBox="1"/>
            <p:nvPr/>
          </p:nvSpPr>
          <p:spPr>
            <a:xfrm>
              <a:off x="7173175" y="5944200"/>
              <a:ext cx="4443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팀 소개 및 사업 요소를 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5192-6106-427C-BA09-03FD38F2322A}"/>
                </a:ext>
              </a:extLst>
            </p:cNvPr>
            <p:cNvSpPr txBox="1"/>
            <p:nvPr/>
          </p:nvSpPr>
          <p:spPr>
            <a:xfrm>
              <a:off x="6529318" y="5442830"/>
              <a:ext cx="6671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4</a:t>
              </a:r>
              <a:endParaRPr lang="ko-KR" altLang="en-US" sz="48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B7EA174-5157-4A79-B4D1-777273872AF7}"/>
              </a:ext>
            </a:extLst>
          </p:cNvPr>
          <p:cNvSpPr txBox="1"/>
          <p:nvPr/>
        </p:nvSpPr>
        <p:spPr>
          <a:xfrm>
            <a:off x="1707457" y="555606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068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E7E1C46-AEE1-4851-9C9C-2C5D63F1E1D9}"/>
              </a:ext>
            </a:extLst>
          </p:cNvPr>
          <p:cNvSpPr/>
          <p:nvPr/>
        </p:nvSpPr>
        <p:spPr>
          <a:xfrm>
            <a:off x="5178120" y="1702311"/>
            <a:ext cx="3126191" cy="4929141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0214DC-17C6-4F7C-BBD0-2173B30F8009}"/>
              </a:ext>
            </a:extLst>
          </p:cNvPr>
          <p:cNvSpPr/>
          <p:nvPr/>
        </p:nvSpPr>
        <p:spPr>
          <a:xfrm>
            <a:off x="8615790" y="1702311"/>
            <a:ext cx="3126191" cy="4929142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4830FE-4F93-4C4F-877E-C3D704DF07AB}"/>
              </a:ext>
            </a:extLst>
          </p:cNvPr>
          <p:cNvSpPr/>
          <p:nvPr/>
        </p:nvSpPr>
        <p:spPr>
          <a:xfrm>
            <a:off x="1740449" y="1702313"/>
            <a:ext cx="3126191" cy="4929140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EF422C-9F0C-4E19-8C78-D0BD8C14B82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E6D8C2-AEA9-425B-8C91-34D71B88464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A05ECC-B077-4CE2-BCDF-3F985F5D14E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7355218-0ADD-4CC2-8464-5316D9B02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700D696-62F3-4BC2-B602-766BF8014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D433C-9D12-42CA-9C26-6CA9C9B779CA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E87D256-E798-486E-AD76-6F907A08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7FDB85-FBFE-44FC-A32F-0D34D27F7C8D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예상고객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6E2C84-8DDE-4555-88AC-DB8144D92843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EE9DE-C690-4C6D-905B-52D17C3311BD}"/>
              </a:ext>
            </a:extLst>
          </p:cNvPr>
          <p:cNvSpPr txBox="1"/>
          <p:nvPr/>
        </p:nvSpPr>
        <p:spPr>
          <a:xfrm>
            <a:off x="2154616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정육점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3905A-7514-4C8A-B8EB-C0E061878131}"/>
              </a:ext>
            </a:extLst>
          </p:cNvPr>
          <p:cNvSpPr txBox="1"/>
          <p:nvPr/>
        </p:nvSpPr>
        <p:spPr>
          <a:xfrm>
            <a:off x="1901383" y="4376836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판매하는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품질을 실시간으로 확인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3A6F8-3261-4D54-88B1-A3A323C7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69" y="1976371"/>
            <a:ext cx="1627604" cy="16276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0C50F8C-7E0F-4CEE-8DA9-CCDCD35E19C7}"/>
              </a:ext>
            </a:extLst>
          </p:cNvPr>
          <p:cNvSpPr txBox="1"/>
          <p:nvPr/>
        </p:nvSpPr>
        <p:spPr>
          <a:xfrm>
            <a:off x="1901384" y="5311579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정육점의 신뢰도와 고객 만족도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6BCE2-DF0D-4B28-90D7-6F95F5367A25}"/>
              </a:ext>
            </a:extLst>
          </p:cNvPr>
          <p:cNvSpPr txBox="1"/>
          <p:nvPr/>
        </p:nvSpPr>
        <p:spPr>
          <a:xfrm>
            <a:off x="5597059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고깃집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A6EB5-F7F2-4CD3-B9F4-C79A3898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10" y="1976371"/>
            <a:ext cx="1627605" cy="16276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8E806FA-1427-4D97-B625-B1A10918DBCB}"/>
              </a:ext>
            </a:extLst>
          </p:cNvPr>
          <p:cNvSpPr txBox="1"/>
          <p:nvPr/>
        </p:nvSpPr>
        <p:spPr>
          <a:xfrm>
            <a:off x="5348636" y="4371556"/>
            <a:ext cx="264728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고객에게 품질을 검증하는 수단으로 활용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4356E-9AEE-495B-9CC8-2C952DCEB108}"/>
              </a:ext>
            </a:extLst>
          </p:cNvPr>
          <p:cNvSpPr txBox="1"/>
          <p:nvPr/>
        </p:nvSpPr>
        <p:spPr>
          <a:xfrm>
            <a:off x="5348636" y="5306299"/>
            <a:ext cx="2546327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경쟁력을 확보해 마케팅요소로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0B02A-C8F6-478F-9B70-9F49F71D04FC}"/>
              </a:ext>
            </a:extLst>
          </p:cNvPr>
          <p:cNvSpPr txBox="1"/>
          <p:nvPr/>
        </p:nvSpPr>
        <p:spPr>
          <a:xfrm>
            <a:off x="8917642" y="3772415"/>
            <a:ext cx="2522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쇼핑몰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71BD42-7164-4CD2-9F72-186A0FF5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81" y="1976370"/>
            <a:ext cx="1627605" cy="16276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05CB577-C397-446B-AA48-45BAFBCBEF24}"/>
              </a:ext>
            </a:extLst>
          </p:cNvPr>
          <p:cNvSpPr txBox="1"/>
          <p:nvPr/>
        </p:nvSpPr>
        <p:spPr>
          <a:xfrm>
            <a:off x="8840708" y="4376836"/>
            <a:ext cx="267635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서비스의 분석 결과가</a:t>
            </a:r>
            <a:r>
              <a:rPr lang="en-US" altLang="ko-KR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담긴 라벨을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D752E1-8EFF-42C1-A768-7ACAC28F4367}"/>
              </a:ext>
            </a:extLst>
          </p:cNvPr>
          <p:cNvSpPr txBox="1"/>
          <p:nvPr/>
        </p:nvSpPr>
        <p:spPr>
          <a:xfrm>
            <a:off x="8846704" y="5315358"/>
            <a:ext cx="2546326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판매점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 신뢰도와 만족도가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8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2272966-8566-44F4-9F1D-96B6CCB8C26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71EA18-8546-43FC-9A32-9D690C46B772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47370E-C7F6-4D6D-B27A-DA30728DC12D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85121E7-D3B7-43D6-8F74-45FC4169B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AB8AD01-DB61-44A7-8EB2-445221F89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1BD74-1547-4A78-81A7-FADF1273E8E2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5EDFDE4-0A0B-438C-A672-FCE0A938F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5346E40-23DD-441A-9D56-12BC74320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1806053"/>
            <a:ext cx="1851788" cy="1851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B791B-664F-4C25-839C-5CBAB354AFB9}"/>
              </a:ext>
            </a:extLst>
          </p:cNvPr>
          <p:cNvSpPr txBox="1"/>
          <p:nvPr/>
        </p:nvSpPr>
        <p:spPr>
          <a:xfrm>
            <a:off x="2071254" y="4197975"/>
            <a:ext cx="1608133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이주훈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34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거주지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직업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자영업자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00C79-E60D-4DBE-86DD-70CD2EB5DB7C}"/>
              </a:ext>
            </a:extLst>
          </p:cNvPr>
          <p:cNvSpPr/>
          <p:nvPr/>
        </p:nvSpPr>
        <p:spPr>
          <a:xfrm>
            <a:off x="1954307" y="481633"/>
            <a:ext cx="9943652" cy="821873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핵심고객</a:t>
            </a:r>
            <a:r>
              <a:rPr lang="ko-KR" altLang="en-US" sz="3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페르소나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DA230-3BD4-4E7C-819D-7A6ADCD81F34}"/>
              </a:ext>
            </a:extLst>
          </p:cNvPr>
          <p:cNvSpPr txBox="1"/>
          <p:nvPr/>
        </p:nvSpPr>
        <p:spPr>
          <a:xfrm>
            <a:off x="4007278" y="1405943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About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C0ABE-C415-4ACD-978C-5DB81B7BC0CD}"/>
              </a:ext>
            </a:extLst>
          </p:cNvPr>
          <p:cNvSpPr txBox="1"/>
          <p:nvPr/>
        </p:nvSpPr>
        <p:spPr>
          <a:xfrm>
            <a:off x="4001889" y="1818146"/>
            <a:ext cx="7766042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정육점에서 일하던 이주훈씨는 그동안 모은 돈으로 자신의 정육점을 차렸다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 초기엔 장사가 잘 되었지만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얼마 지나지 않아 어떤 정육점에서 육류의 등급을 속이는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일이 벌어졌고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이로 인하여 정육점들의 매출이 줄어들었다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자신은 손님을 속이지 않고 장사를 해왔지만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증빙할 방법이 없어서 답답하다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FC5B9-C2C8-42F1-B2C7-E72923056507}"/>
              </a:ext>
            </a:extLst>
          </p:cNvPr>
          <p:cNvSpPr txBox="1"/>
          <p:nvPr/>
        </p:nvSpPr>
        <p:spPr>
          <a:xfrm>
            <a:off x="8512615" y="3669485"/>
            <a:ext cx="861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State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DDD872-ACA8-4552-8238-1613DBF10D69}"/>
              </a:ext>
            </a:extLst>
          </p:cNvPr>
          <p:cNvGrpSpPr/>
          <p:nvPr/>
        </p:nvGrpSpPr>
        <p:grpSpPr>
          <a:xfrm>
            <a:off x="9572093" y="3553458"/>
            <a:ext cx="1590029" cy="1002437"/>
            <a:chOff x="7677291" y="5224496"/>
            <a:chExt cx="1590029" cy="10024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745A2F-4123-475A-927F-5910506E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7291" y="5224496"/>
              <a:ext cx="634562" cy="6345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F3F557-E2D9-43EC-8F77-C0971444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2758" y="5224496"/>
              <a:ext cx="634562" cy="634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7253EB-0008-4BF7-9530-660B6BECD357}"/>
                </a:ext>
              </a:extLst>
            </p:cNvPr>
            <p:cNvSpPr txBox="1"/>
            <p:nvPr/>
          </p:nvSpPr>
          <p:spPr>
            <a:xfrm>
              <a:off x="7709878" y="5903768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걱정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C7AA82-8063-4101-BE43-0B0546C25583}"/>
                </a:ext>
              </a:extLst>
            </p:cNvPr>
            <p:cNvSpPr txBox="1"/>
            <p:nvPr/>
          </p:nvSpPr>
          <p:spPr>
            <a:xfrm>
              <a:off x="8665344" y="5903767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2FFA29-7C9E-47B9-8659-4F4402E3B6EC}"/>
              </a:ext>
            </a:extLst>
          </p:cNvPr>
          <p:cNvSpPr txBox="1"/>
          <p:nvPr/>
        </p:nvSpPr>
        <p:spPr>
          <a:xfrm>
            <a:off x="7414140" y="477224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Goal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D7FC6-677F-4D4D-A2D2-3C081B15C9F2}"/>
              </a:ext>
            </a:extLst>
          </p:cNvPr>
          <p:cNvSpPr txBox="1"/>
          <p:nvPr/>
        </p:nvSpPr>
        <p:spPr>
          <a:xfrm>
            <a:off x="7414141" y="5172358"/>
            <a:ext cx="4353790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소비자에게 육류 등급에 대한 신뢰도 향상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정육점과 차별화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육류 등급을 판별해주는 시스템 적용을 통해 경쟁력 확보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A4FB0-31C7-4B52-9057-027DA9F87401}"/>
              </a:ext>
            </a:extLst>
          </p:cNvPr>
          <p:cNvSpPr txBox="1"/>
          <p:nvPr/>
        </p:nvSpPr>
        <p:spPr>
          <a:xfrm>
            <a:off x="4062319" y="3424717"/>
            <a:ext cx="1217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Problem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3031B-869C-4C48-9743-B15D4F7BAB71}"/>
              </a:ext>
            </a:extLst>
          </p:cNvPr>
          <p:cNvSpPr txBox="1"/>
          <p:nvPr/>
        </p:nvSpPr>
        <p:spPr>
          <a:xfrm>
            <a:off x="4085557" y="3824827"/>
            <a:ext cx="350769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매출이 점점 줄어듦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등급에 대한 고객의 신뢰를 잃음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05559B-113B-4223-A2F3-75B3923830B8}"/>
              </a:ext>
            </a:extLst>
          </p:cNvPr>
          <p:cNvSpPr txBox="1"/>
          <p:nvPr/>
        </p:nvSpPr>
        <p:spPr>
          <a:xfrm>
            <a:off x="4085557" y="5172358"/>
            <a:ext cx="2709396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 등급을 객관적으로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사진을 통한 육류 등급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이내의 빠른 등급 판별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C7881-B5CD-4D97-A800-31BAFAC04175}"/>
              </a:ext>
            </a:extLst>
          </p:cNvPr>
          <p:cNvSpPr txBox="1"/>
          <p:nvPr/>
        </p:nvSpPr>
        <p:spPr>
          <a:xfrm>
            <a:off x="4085557" y="4768526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Requirements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2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152DD48-BE86-456F-AADB-49FCFC09AEF1}"/>
              </a:ext>
            </a:extLst>
          </p:cNvPr>
          <p:cNvSpPr/>
          <p:nvPr/>
        </p:nvSpPr>
        <p:spPr>
          <a:xfrm>
            <a:off x="7264671" y="4101967"/>
            <a:ext cx="4633287" cy="2529486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635A11-9DA5-4A31-9043-1629E882AD03}"/>
              </a:ext>
            </a:extLst>
          </p:cNvPr>
          <p:cNvSpPr/>
          <p:nvPr/>
        </p:nvSpPr>
        <p:spPr>
          <a:xfrm>
            <a:off x="1959441" y="4101967"/>
            <a:ext cx="4633288" cy="2529486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322F1-A9F0-4DB1-AA8F-629A63414780}"/>
              </a:ext>
            </a:extLst>
          </p:cNvPr>
          <p:cNvSpPr txBox="1"/>
          <p:nvPr/>
        </p:nvSpPr>
        <p:spPr>
          <a:xfrm>
            <a:off x="2042230" y="4962349"/>
            <a:ext cx="4410675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오프라인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축산물 판매자를 대상으로 정기 결제 모델을 제공</a:t>
            </a:r>
            <a:endParaRPr lang="en-US" altLang="ko-KR" sz="16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40244-6E4D-452B-B1D9-9E3874111A20}"/>
              </a:ext>
            </a:extLst>
          </p:cNvPr>
          <p:cNvSpPr txBox="1"/>
          <p:nvPr/>
        </p:nvSpPr>
        <p:spPr>
          <a:xfrm>
            <a:off x="7375978" y="4962349"/>
            <a:ext cx="4410675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충북 내 소매 육류 업종 약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900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점포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통계청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2019)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 일부를 대상으로 서비스</a:t>
            </a:r>
            <a:endParaRPr lang="ko-KR" altLang="en-US" sz="16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5" name="_x568257560">
            <a:extLst>
              <a:ext uri="{FF2B5EF4-FFF2-40B4-BE49-F238E27FC236}">
                <a16:creationId xmlns:a16="http://schemas.microsoft.com/office/drawing/2014/main" id="{DC9F8695-BE4E-4E49-8425-A243B835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2669" r="2589" b="3229"/>
          <a:stretch>
            <a:fillRect/>
          </a:stretch>
        </p:blipFill>
        <p:spPr bwMode="auto">
          <a:xfrm>
            <a:off x="3566531" y="484181"/>
            <a:ext cx="5596899" cy="3391902"/>
          </a:xfrm>
          <a:prstGeom prst="rect">
            <a:avLst/>
          </a:prstGeom>
          <a:noFill/>
          <a:ln w="12700">
            <a:solidFill>
              <a:srgbClr val="FF4C29">
                <a:alpha val="9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DCC39A-C822-44C8-86D2-9F7FC63DCB23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5AD541-B7AB-4186-B5FB-AB00C3C4B8B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208450-652A-4597-A54C-9836E54C200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F63206B-8EB3-4C96-BFC0-3837C5525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970BD51-4365-46AC-94E2-08BFEF049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C6015C-9243-4BA2-B2FA-3883478E0214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7D823B7-A8D5-48D5-BF91-A74A5B6B1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0EF786-6A53-45EF-B2C1-D799D02DDAB4}"/>
              </a:ext>
            </a:extLst>
          </p:cNvPr>
          <p:cNvGrpSpPr/>
          <p:nvPr/>
        </p:nvGrpSpPr>
        <p:grpSpPr>
          <a:xfrm>
            <a:off x="2959183" y="4101967"/>
            <a:ext cx="2576767" cy="835947"/>
            <a:chOff x="2061960" y="1066607"/>
            <a:chExt cx="2576767" cy="83594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5C3477-36C3-4A84-BC37-9EA06EF38967}"/>
                </a:ext>
              </a:extLst>
            </p:cNvPr>
            <p:cNvSpPr txBox="1"/>
            <p:nvPr/>
          </p:nvSpPr>
          <p:spPr>
            <a:xfrm>
              <a:off x="2559406" y="1368663"/>
              <a:ext cx="20793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수익 창출 방법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0F889DA-16F5-4FD1-8AAA-E049D8E21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960" y="1362050"/>
              <a:ext cx="540504" cy="54050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85ABF-2061-44BD-8BDD-C5C5EA608352}"/>
                </a:ext>
              </a:extLst>
            </p:cNvPr>
            <p:cNvSpPr txBox="1"/>
            <p:nvPr/>
          </p:nvSpPr>
          <p:spPr>
            <a:xfrm>
              <a:off x="2507273" y="1066607"/>
              <a:ext cx="10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benefit!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F4D6C-9C5B-4FB6-8129-547524C0913D}"/>
              </a:ext>
            </a:extLst>
          </p:cNvPr>
          <p:cNvGrpSpPr/>
          <p:nvPr/>
        </p:nvGrpSpPr>
        <p:grpSpPr>
          <a:xfrm>
            <a:off x="8226789" y="4072375"/>
            <a:ext cx="2709052" cy="793789"/>
            <a:chOff x="9287444" y="4302587"/>
            <a:chExt cx="2709052" cy="793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0D084-0006-4DD8-A23F-27493D7F44DE}"/>
                </a:ext>
              </a:extLst>
            </p:cNvPr>
            <p:cNvSpPr txBox="1"/>
            <p:nvPr/>
          </p:nvSpPr>
          <p:spPr>
            <a:xfrm>
              <a:off x="9920344" y="4603920"/>
              <a:ext cx="20761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수익 예측</a:t>
              </a:r>
              <a:endParaRPr lang="ko-KR" altLang="en-US" sz="28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617E22-8975-446C-97DE-3F7AEA31C079}"/>
                </a:ext>
              </a:extLst>
            </p:cNvPr>
            <p:cNvSpPr txBox="1"/>
            <p:nvPr/>
          </p:nvSpPr>
          <p:spPr>
            <a:xfrm>
              <a:off x="10047127" y="4302587"/>
              <a:ext cx="182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Let’s predict!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25C0AF8-3831-498C-ADE8-E65F38BE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444" y="4463476"/>
              <a:ext cx="632900" cy="6329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33EDABD-1517-44C4-97D9-21241BB65859}"/>
              </a:ext>
            </a:extLst>
          </p:cNvPr>
          <p:cNvSpPr txBox="1"/>
          <p:nvPr/>
        </p:nvSpPr>
        <p:spPr>
          <a:xfrm>
            <a:off x="2042230" y="5753057"/>
            <a:ext cx="4410675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오프라인 판매자</a:t>
            </a:r>
            <a:r>
              <a:rPr lang="ko-KR" altLang="en-US" sz="16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만원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판매자는 월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천원으로 측정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7B0929-7188-4CFE-A8E4-D97D352F7599}"/>
              </a:ext>
            </a:extLst>
          </p:cNvPr>
          <p:cNvSpPr txBox="1"/>
          <p:nvPr/>
        </p:nvSpPr>
        <p:spPr>
          <a:xfrm>
            <a:off x="7375978" y="5749425"/>
            <a:ext cx="4158034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충북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충남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대전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세종 내 소매 육류 업종 약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천개 점포의 </a:t>
            </a:r>
            <a:r>
              <a: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20%</a:t>
            </a:r>
            <a:r>
              <a:rPr lang="ko-KR" altLang="en-US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확대</a:t>
            </a:r>
            <a:endParaRPr lang="ko-KR" altLang="en-US" sz="16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28038-84DB-4666-B119-696A6489A236}"/>
              </a:ext>
            </a:extLst>
          </p:cNvPr>
          <p:cNvSpPr txBox="1"/>
          <p:nvPr/>
        </p:nvSpPr>
        <p:spPr>
          <a:xfrm>
            <a:off x="908735" y="2688567"/>
            <a:ext cx="4815937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식품 판매 사이트의 배너 홍보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49" name="_x572270280">
            <a:extLst>
              <a:ext uri="{FF2B5EF4-FFF2-40B4-BE49-F238E27FC236}">
                <a16:creationId xmlns:a16="http://schemas.microsoft.com/office/drawing/2014/main" id="{7BBDAB23-51CB-44F9-8111-9BC2097D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62" y="2179005"/>
            <a:ext cx="5808196" cy="37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7DA8F1F-9C8C-4C55-86E6-ED6B4281461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A1715C-2D07-406D-A507-194FCDC16E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A9748D-4DEF-4B2C-99FA-4FA55BCD5519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342AA8D0-2789-4B5A-B54E-17301A7B9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9C4C2BE-853B-46AA-ADC4-47A9EA185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77A6C-DE53-4BBF-8AA7-F5119F0EA8FF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0453B19-1ED7-47F8-9701-7468871E0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4A0EAA-D48E-45C7-9C27-5A1FD8B294DF}"/>
              </a:ext>
            </a:extLst>
          </p:cNvPr>
          <p:cNvSpPr txBox="1"/>
          <p:nvPr/>
        </p:nvSpPr>
        <p:spPr>
          <a:xfrm>
            <a:off x="908735" y="3380968"/>
            <a:ext cx="4650940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내용과 인근 정육점을 대상으로 한 사용 후기 자료를 언론에 배포하여 기사화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8D2F3D-6754-4218-A164-1354A2DCFFAA}"/>
              </a:ext>
            </a:extLst>
          </p:cNvPr>
          <p:cNvSpPr txBox="1"/>
          <p:nvPr/>
        </p:nvSpPr>
        <p:spPr>
          <a:xfrm>
            <a:off x="908735" y="4488868"/>
            <a:ext cx="5181027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정육점을 운영하는 중장년층 남성이 주요 고객</a:t>
            </a:r>
            <a:endParaRPr lang="en-US" altLang="ko-KR" sz="18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E3A77-3556-41B4-B26A-11755A554581}"/>
              </a:ext>
            </a:extLst>
          </p:cNvPr>
          <p:cNvSpPr txBox="1"/>
          <p:nvPr/>
        </p:nvSpPr>
        <p:spPr>
          <a:xfrm>
            <a:off x="1206009" y="4950469"/>
            <a:ext cx="4353666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(40</a:t>
            </a:r>
            <a:r>
              <a:rPr lang="ko-KR" altLang="en-US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 남성의 약 </a:t>
            </a: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49%</a:t>
            </a:r>
            <a:r>
              <a:rPr lang="ko-KR" altLang="en-US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 남성의 약 </a:t>
            </a: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55%</a:t>
            </a:r>
            <a:r>
              <a:rPr lang="ko-KR" altLang="en-US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“거의 매일 일반 신문을 본다</a:t>
            </a: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통계청</a:t>
            </a:r>
            <a:r>
              <a: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2017))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ADF91A-B56C-4C02-9E53-89CF35A3C724}"/>
              </a:ext>
            </a:extLst>
          </p:cNvPr>
          <p:cNvGrpSpPr/>
          <p:nvPr/>
        </p:nvGrpSpPr>
        <p:grpSpPr>
          <a:xfrm>
            <a:off x="4671385" y="666220"/>
            <a:ext cx="3733719" cy="1101541"/>
            <a:chOff x="1847070" y="1455813"/>
            <a:chExt cx="3296905" cy="9726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A48CA9-D89B-405B-ACE3-B0E19F805D87}"/>
                </a:ext>
              </a:extLst>
            </p:cNvPr>
            <p:cNvSpPr txBox="1"/>
            <p:nvPr/>
          </p:nvSpPr>
          <p:spPr>
            <a:xfrm>
              <a:off x="2566572" y="1782152"/>
              <a:ext cx="25774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마케팅 방법</a:t>
              </a:r>
              <a:endParaRPr lang="ko-KR" altLang="en-US" sz="36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B009967-56D8-4390-8850-87AB96B55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070" y="1628846"/>
              <a:ext cx="719502" cy="71950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1C284-57EC-45C7-A54B-11DE02BABF6F}"/>
                </a:ext>
              </a:extLst>
            </p:cNvPr>
            <p:cNvSpPr txBox="1"/>
            <p:nvPr/>
          </p:nvSpPr>
          <p:spPr>
            <a:xfrm>
              <a:off x="2637663" y="1455813"/>
              <a:ext cx="182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Marketing?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4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감사합니다</a:t>
              </a:r>
              <a:r>
                <a:rPr lang="en-US" altLang="ko-KR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54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발표를 끝까지 들어 주셔서 감사합니다</a:t>
              </a:r>
              <a:r>
                <a:rPr lang="en-US" altLang="ko-KR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.</a:t>
              </a:r>
              <a:endParaRPr lang="ko-KR" altLang="en-US" sz="1600" dirty="0">
                <a:solidFill>
                  <a:srgbClr val="0033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3940475" y="1083886"/>
              <a:ext cx="1339938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END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64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2441862" y="2452360"/>
              <a:ext cx="4337167" cy="79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01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20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52A6C610-97AC-4EDC-9FF5-D2D7B1F6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86"/>
          <a:stretch>
            <a:fillRect/>
          </a:stretch>
        </p:blipFill>
        <p:spPr>
          <a:xfrm>
            <a:off x="2051125" y="1828974"/>
            <a:ext cx="3015753" cy="2611601"/>
          </a:xfrm>
          <a:prstGeom prst="rect">
            <a:avLst/>
          </a:prstGeom>
          <a:noFill/>
          <a:ln w="6350" cap="rnd">
            <a:solidFill>
              <a:srgbClr val="FF4C29"/>
            </a:solidFill>
            <a:prstDash val="solid"/>
            <a:miter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43AD5-0E8A-4437-9C28-515FDCCAA5A7}"/>
              </a:ext>
            </a:extLst>
          </p:cNvPr>
          <p:cNvSpPr txBox="1"/>
          <p:nvPr/>
        </p:nvSpPr>
        <p:spPr>
          <a:xfrm>
            <a:off x="3109329" y="750711"/>
            <a:ext cx="594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관련 위조 범죄가 들끓어</a:t>
            </a:r>
            <a:r>
              <a:rPr lang="en-US" altLang="ko-KR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sz="28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E0C44-2960-48D5-9F80-029EE602D278}"/>
              </a:ext>
            </a:extLst>
          </p:cNvPr>
          <p:cNvSpPr txBox="1"/>
          <p:nvPr/>
        </p:nvSpPr>
        <p:spPr>
          <a:xfrm>
            <a:off x="1954306" y="4635560"/>
            <a:ext cx="8073571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 축산업자들이 축산물의 등급 및 유통기한 등을 속여 판매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이력제의 이력번호조차 도용하여 판매하고 있음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8B6744-C447-414B-AF61-59EBBD99198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47F4B-C5F7-4BF6-9D37-774F45A8B730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6641E0-FF85-46F1-8FCC-4EB26A47AFBB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8C8B323-5215-4A30-AED5-86DD56F0D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04C6626-23FA-46A2-AF5E-266C279D3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11D6D-15F2-40AA-A482-AEECAFC29A75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CABADF4-2DEC-48AA-8858-ED02BEDD5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DB7407AB-4EEB-4DC6-98D9-6A0501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42" y="1828973"/>
            <a:ext cx="3036854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C4D6B14-4934-4A7A-AC8B-6B467D32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32" y="1823580"/>
            <a:ext cx="2758886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0F8C5D-BEAA-4977-AC1C-93C4AD1AA938}"/>
              </a:ext>
            </a:extLst>
          </p:cNvPr>
          <p:cNvSpPr txBox="1"/>
          <p:nvPr/>
        </p:nvSpPr>
        <p:spPr>
          <a:xfrm>
            <a:off x="1954306" y="725524"/>
            <a:ext cx="115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matter?</a:t>
            </a:r>
            <a:endParaRPr lang="ko-KR" altLang="en-US" sz="28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ADC4702-31FF-4C7C-A118-922CECE2C92D}"/>
              </a:ext>
            </a:extLst>
          </p:cNvPr>
          <p:cNvSpPr txBox="1"/>
          <p:nvPr/>
        </p:nvSpPr>
        <p:spPr>
          <a:xfrm>
            <a:off x="5973734" y="4427938"/>
            <a:ext cx="200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 불신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8BB4A-3CCB-4B43-BB91-4CDC0E24650B}"/>
              </a:ext>
            </a:extLst>
          </p:cNvPr>
          <p:cNvSpPr txBox="1"/>
          <p:nvPr/>
        </p:nvSpPr>
        <p:spPr>
          <a:xfrm>
            <a:off x="5512937" y="480007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What happened?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D20DD-22CA-4CA5-8AE5-072F82E27148}"/>
              </a:ext>
            </a:extLst>
          </p:cNvPr>
          <p:cNvSpPr txBox="1"/>
          <p:nvPr/>
        </p:nvSpPr>
        <p:spPr>
          <a:xfrm>
            <a:off x="5941376" y="3348898"/>
            <a:ext cx="200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정보의 불균형</a:t>
            </a:r>
            <a:endParaRPr lang="en-US" altLang="ko-KR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 err="1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레몬시장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DDC664-671C-49CB-883D-7C55A94697D8}"/>
              </a:ext>
            </a:extLst>
          </p:cNvPr>
          <p:cNvGrpSpPr/>
          <p:nvPr/>
        </p:nvGrpSpPr>
        <p:grpSpPr>
          <a:xfrm>
            <a:off x="2161725" y="1535123"/>
            <a:ext cx="3852563" cy="3852574"/>
            <a:chOff x="2120422" y="1669599"/>
            <a:chExt cx="3852563" cy="385257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25E27B9-9EDB-469B-8085-8425A5AAF3CC}"/>
                </a:ext>
              </a:extLst>
            </p:cNvPr>
            <p:cNvSpPr/>
            <p:nvPr/>
          </p:nvSpPr>
          <p:spPr>
            <a:xfrm>
              <a:off x="2148923" y="1669599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93FAE4-A41F-4F10-89CB-CBF92C3A00E1}"/>
                </a:ext>
              </a:extLst>
            </p:cNvPr>
            <p:cNvGrpSpPr/>
            <p:nvPr/>
          </p:nvGrpSpPr>
          <p:grpSpPr>
            <a:xfrm>
              <a:off x="3212575" y="1736754"/>
              <a:ext cx="1611280" cy="2202000"/>
              <a:chOff x="3608333" y="1700856"/>
              <a:chExt cx="1759880" cy="24050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BB6365C-FA50-4A42-BB8E-2F80C17E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698" y="1700856"/>
                <a:ext cx="1689149" cy="168914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DF5D83-110B-43FC-92E1-0D7D76023BCB}"/>
                  </a:ext>
                </a:extLst>
              </p:cNvPr>
              <p:cNvSpPr txBox="1"/>
              <p:nvPr/>
            </p:nvSpPr>
            <p:spPr>
              <a:xfrm>
                <a:off x="3608333" y="3357993"/>
                <a:ext cx="1759880" cy="437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축산업자</a:t>
                </a:r>
                <a:endParaRPr lang="ko-KR" altLang="en-US" sz="24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D5E76F-FFD1-4F39-89DC-7357D499421A}"/>
                  </a:ext>
                </a:extLst>
              </p:cNvPr>
              <p:cNvSpPr txBox="1"/>
              <p:nvPr/>
            </p:nvSpPr>
            <p:spPr>
              <a:xfrm>
                <a:off x="3743473" y="3736159"/>
                <a:ext cx="1489600" cy="36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AE84D-DBD9-4181-AB9C-0071F7929B4B}"/>
                </a:ext>
              </a:extLst>
            </p:cNvPr>
            <p:cNvSpPr txBox="1"/>
            <p:nvPr/>
          </p:nvSpPr>
          <p:spPr>
            <a:xfrm>
              <a:off x="2120422" y="3775761"/>
              <a:ext cx="3852563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판매하는 축산물의 모든 정보를 앎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축산물 품질을 이력번호로 증명</a:t>
              </a: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0F2A2E-8FDC-4998-A1FC-971F76B903E9}"/>
              </a:ext>
            </a:extLst>
          </p:cNvPr>
          <p:cNvCxnSpPr>
            <a:cxnSpLocks/>
          </p:cNvCxnSpPr>
          <p:nvPr/>
        </p:nvCxnSpPr>
        <p:spPr>
          <a:xfrm>
            <a:off x="6228678" y="4061395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CF5163C-AE9C-4DE2-81C9-3ACAF11E4D23}"/>
              </a:ext>
            </a:extLst>
          </p:cNvPr>
          <p:cNvCxnSpPr>
            <a:cxnSpLocks/>
          </p:cNvCxnSpPr>
          <p:nvPr/>
        </p:nvCxnSpPr>
        <p:spPr>
          <a:xfrm>
            <a:off x="6228678" y="4891360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17534B2-5466-481C-90E5-65C56607110B}"/>
              </a:ext>
            </a:extLst>
          </p:cNvPr>
          <p:cNvSpPr txBox="1"/>
          <p:nvPr/>
        </p:nvSpPr>
        <p:spPr>
          <a:xfrm>
            <a:off x="4674197" y="853252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어떤 문제가 생길까</a:t>
            </a:r>
            <a:r>
              <a:rPr lang="en-US" altLang="ko-KR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000" dirty="0">
              <a:solidFill>
                <a:srgbClr val="0033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79243E-96B3-47DE-ADC9-0065502F4CD5}"/>
              </a:ext>
            </a:extLst>
          </p:cNvPr>
          <p:cNvGrpSpPr/>
          <p:nvPr/>
        </p:nvGrpSpPr>
        <p:grpSpPr>
          <a:xfrm>
            <a:off x="3336304" y="5634123"/>
            <a:ext cx="6624607" cy="743870"/>
            <a:chOff x="3336304" y="5702501"/>
            <a:chExt cx="6624607" cy="74387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F6EA440-59EE-42A9-8A57-F9314E74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304" y="5758850"/>
              <a:ext cx="687521" cy="6875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D1BF90-3135-418C-B13E-2813513DB836}"/>
                </a:ext>
              </a:extLst>
            </p:cNvPr>
            <p:cNvSpPr txBox="1"/>
            <p:nvPr/>
          </p:nvSpPr>
          <p:spPr>
            <a:xfrm>
              <a:off x="3991927" y="6018509"/>
              <a:ext cx="5968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축산물의 이미지로 등급을 산출해서 보여주면 어떨까</a:t>
              </a:r>
              <a:r>
                <a:rPr lang="en-US" altLang="ko-KR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  <a:endParaRPr lang="ko-KR" altLang="en-US" sz="2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74D075-55C7-4710-B223-83B6A3A1E807}"/>
                </a:ext>
              </a:extLst>
            </p:cNvPr>
            <p:cNvSpPr txBox="1"/>
            <p:nvPr/>
          </p:nvSpPr>
          <p:spPr>
            <a:xfrm>
              <a:off x="3761986" y="5702501"/>
              <a:ext cx="1748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How about?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3B45CD-4AE1-4920-95C5-57E0E6DBB62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0B1EAB-13AF-41F3-854E-9E17C9A550C4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480F12-1FFC-477D-B7D7-AD87CF843084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ED7E4BC-9C50-4967-B67F-D159305AF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A5E9898-A72A-4B96-8017-31D688629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0B0159-49FB-4DB8-AF29-693C973E7A8A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7423956-D442-4A8D-AAD0-EEFC81A1A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48DC13-6375-49F0-938D-ED7BA29192A4}"/>
              </a:ext>
            </a:extLst>
          </p:cNvPr>
          <p:cNvGrpSpPr/>
          <p:nvPr/>
        </p:nvGrpSpPr>
        <p:grpSpPr>
          <a:xfrm>
            <a:off x="7873835" y="1480874"/>
            <a:ext cx="3749803" cy="3852574"/>
            <a:chOff x="7915138" y="1615350"/>
            <a:chExt cx="3749803" cy="385257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6DB62AA-5804-4335-858D-883A87CBBB4D}"/>
                </a:ext>
              </a:extLst>
            </p:cNvPr>
            <p:cNvSpPr/>
            <p:nvPr/>
          </p:nvSpPr>
          <p:spPr>
            <a:xfrm>
              <a:off x="7915138" y="1615350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A6BDCC-7126-499C-8F05-C9CC7C569A2C}"/>
                </a:ext>
              </a:extLst>
            </p:cNvPr>
            <p:cNvSpPr txBox="1"/>
            <p:nvPr/>
          </p:nvSpPr>
          <p:spPr>
            <a:xfrm>
              <a:off x="7996601" y="3765953"/>
              <a:ext cx="3618484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구매할 축산물의 정보를 알 수 없음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도용문제 때문에 이력번호 신뢰 </a:t>
              </a:r>
              <a:r>
                <a: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57EF45-EB26-4F16-B51C-DCCA23A16245}"/>
                </a:ext>
              </a:extLst>
            </p:cNvPr>
            <p:cNvGrpSpPr/>
            <p:nvPr/>
          </p:nvGrpSpPr>
          <p:grpSpPr>
            <a:xfrm>
              <a:off x="8878202" y="1674806"/>
              <a:ext cx="1759880" cy="2240005"/>
              <a:chOff x="8643735" y="1712732"/>
              <a:chExt cx="1759880" cy="22400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312C65F-C4D7-4A03-994D-032FECF2B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735" y="1712732"/>
                <a:ext cx="1548000" cy="1548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D301FC-DE89-40AF-A483-D2359C7B060D}"/>
                  </a:ext>
                </a:extLst>
              </p:cNvPr>
              <p:cNvSpPr txBox="1"/>
              <p:nvPr/>
            </p:nvSpPr>
            <p:spPr>
              <a:xfrm>
                <a:off x="8643735" y="3245684"/>
                <a:ext cx="1759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소비자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E8D3A1B-8888-482B-A47B-47E1CCF7F19D}"/>
                  </a:ext>
                </a:extLst>
              </p:cNvPr>
              <p:cNvSpPr txBox="1"/>
              <p:nvPr/>
            </p:nvSpPr>
            <p:spPr>
              <a:xfrm>
                <a:off x="8778875" y="3614183"/>
                <a:ext cx="1489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비전문가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문제를 해결할 공공데이터를 선정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02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88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EB65AD-8358-4F44-961A-89651716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21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직사각형 3">
            <a:extLst>
              <a:ext uri="{FF2B5EF4-FFF2-40B4-BE49-F238E27FC236}">
                <a16:creationId xmlns:a16="http://schemas.microsoft.com/office/drawing/2014/main" id="{9292C2DD-29F6-4FBB-BB73-CA6AF1E953C0}"/>
              </a:ext>
            </a:extLst>
          </p:cNvPr>
          <p:cNvSpPr/>
          <p:nvPr/>
        </p:nvSpPr>
        <p:spPr>
          <a:xfrm>
            <a:off x="0" y="2092036"/>
            <a:ext cx="12192000" cy="4765965"/>
          </a:xfrm>
          <a:prstGeom prst="rect">
            <a:avLst/>
          </a:prstGeom>
          <a:solidFill>
            <a:srgbClr val="F6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8F05B-C075-4B4C-B75A-F3D1599E8772}"/>
              </a:ext>
            </a:extLst>
          </p:cNvPr>
          <p:cNvSpPr txBox="1"/>
          <p:nvPr/>
        </p:nvSpPr>
        <p:spPr>
          <a:xfrm>
            <a:off x="0" y="1172596"/>
            <a:ext cx="10800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 HUB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축산물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품질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endParaRPr lang="en-US" altLang="ko-KR" sz="4000" kern="0" spc="-40" dirty="0">
              <a:solidFill>
                <a:schemeClr val="bg1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2AACD-55C7-4B19-A395-052634C36C9B}"/>
              </a:ext>
            </a:extLst>
          </p:cNvPr>
          <p:cNvGrpSpPr/>
          <p:nvPr/>
        </p:nvGrpSpPr>
        <p:grpSpPr>
          <a:xfrm>
            <a:off x="239112" y="2400496"/>
            <a:ext cx="11658846" cy="1361871"/>
            <a:chOff x="357446" y="457200"/>
            <a:chExt cx="11658846" cy="13618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B32D9-A1FC-412D-B065-013C92AF65E2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7ECD2A-644D-4C8C-945D-FA590F63FEE2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FC0C2B9-CC8B-4D91-BB20-1D175FEAD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802CFDC-AAD5-4B79-B685-C995BC909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70865-C8A5-4D8D-B57C-BA0F4620CC29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AB5B81D-66CF-4D39-9A5E-F3C8AC50A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776B96A-11E5-483A-BA73-68E92D0CC90D}"/>
              </a:ext>
            </a:extLst>
          </p:cNvPr>
          <p:cNvSpPr txBox="1"/>
          <p:nvPr/>
        </p:nvSpPr>
        <p:spPr>
          <a:xfrm>
            <a:off x="0" y="449357"/>
            <a:ext cx="3668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공공데이터</a:t>
            </a:r>
            <a:r>
              <a:rPr lang="en-US" altLang="ko-KR" sz="3600" kern="0" spc="-40" dirty="0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</a:t>
            </a:r>
            <a:endParaRPr lang="ko-KR" altLang="en-US" sz="3600" dirty="0"/>
          </a:p>
        </p:txBody>
      </p:sp>
      <p:pic>
        <p:nvPicPr>
          <p:cNvPr id="24" name="그림 23" descr="닫기이(가) 표시된 사진&#10;&#10;자동 생성된 설명">
            <a:extLst>
              <a:ext uri="{FF2B5EF4-FFF2-40B4-BE49-F238E27FC236}">
                <a16:creationId xmlns:a16="http://schemas.microsoft.com/office/drawing/2014/main" id="{70A46F24-D704-447C-9AF7-3D80A8972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2" b="7469"/>
          <a:stretch/>
        </p:blipFill>
        <p:spPr>
          <a:xfrm>
            <a:off x="2323081" y="3156587"/>
            <a:ext cx="1345641" cy="3219186"/>
          </a:xfrm>
          <a:prstGeom prst="rect">
            <a:avLst/>
          </a:prstGeom>
        </p:spPr>
      </p:pic>
      <p:pic>
        <p:nvPicPr>
          <p:cNvPr id="26" name="그림 25" descr="닫기이(가) 표시된 사진&#10;&#10;자동 생성된 설명">
            <a:extLst>
              <a:ext uri="{FF2B5EF4-FFF2-40B4-BE49-F238E27FC236}">
                <a16:creationId xmlns:a16="http://schemas.microsoft.com/office/drawing/2014/main" id="{7FEB6410-4288-40CE-97E0-3E537B3C6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971" r="23854" b="23058"/>
          <a:stretch/>
        </p:blipFill>
        <p:spPr>
          <a:xfrm>
            <a:off x="3873001" y="3134740"/>
            <a:ext cx="1600148" cy="1642711"/>
          </a:xfrm>
          <a:prstGeom prst="rect">
            <a:avLst/>
          </a:prstGeom>
        </p:spPr>
      </p:pic>
      <p:pic>
        <p:nvPicPr>
          <p:cNvPr id="30" name="그림 29" descr="음식, 후식이(가) 표시된 사진&#10;&#10;자동 생성된 설명">
            <a:extLst>
              <a:ext uri="{FF2B5EF4-FFF2-40B4-BE49-F238E27FC236}">
                <a16:creationId xmlns:a16="http://schemas.microsoft.com/office/drawing/2014/main" id="{3C31C51E-FDB2-497F-A107-AD347A5E4E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7501" r="-725" b="21306"/>
          <a:stretch/>
        </p:blipFill>
        <p:spPr>
          <a:xfrm>
            <a:off x="3873001" y="4975578"/>
            <a:ext cx="1600148" cy="14001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24D08E8-EDA5-4CCF-BA54-91E4397893FA}"/>
              </a:ext>
            </a:extLst>
          </p:cNvPr>
          <p:cNvSpPr txBox="1"/>
          <p:nvPr/>
        </p:nvSpPr>
        <p:spPr>
          <a:xfrm>
            <a:off x="5991803" y="3960004"/>
            <a:ext cx="5583877" cy="227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돼지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도체 정보 및 등급 정보 포함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축산물의 품질을 자동으로 분류하는 데 활용</a:t>
            </a:r>
            <a:endParaRPr lang="en-US" altLang="ko-KR" sz="2000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63CE94-E6F2-4308-93D0-DEF629D2691E}"/>
              </a:ext>
            </a:extLst>
          </p:cNvPr>
          <p:cNvSpPr txBox="1"/>
          <p:nvPr/>
        </p:nvSpPr>
        <p:spPr>
          <a:xfrm>
            <a:off x="6474433" y="3134740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 정보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8092A-81D0-4BE5-AF45-38DAED83F012}"/>
              </a:ext>
            </a:extLst>
          </p:cNvPr>
          <p:cNvSpPr txBox="1"/>
          <p:nvPr/>
        </p:nvSpPr>
        <p:spPr>
          <a:xfrm>
            <a:off x="7320259" y="2757110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Information!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961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AF1583-2703-4D54-94BB-BA3058FCBFB5}"/>
              </a:ext>
            </a:extLst>
          </p:cNvPr>
          <p:cNvSpPr txBox="1"/>
          <p:nvPr/>
        </p:nvSpPr>
        <p:spPr>
          <a:xfrm>
            <a:off x="2253390" y="2240403"/>
            <a:ext cx="9551273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이미지는 시대의 흐름에 따라 변화하지 않음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레이블링 데이터와 함께 대용량 이미지 데이터를 구축하면 언제든지 사용가능</a:t>
            </a:r>
            <a:endParaRPr lang="ko-KR" altLang="en-US" kern="0" spc="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3BBB-11D2-4750-A751-FCB499770B25}"/>
              </a:ext>
            </a:extLst>
          </p:cNvPr>
          <p:cNvSpPr txBox="1"/>
          <p:nvPr/>
        </p:nvSpPr>
        <p:spPr>
          <a:xfrm>
            <a:off x="2253390" y="5166071"/>
            <a:ext cx="8284844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요즘 육류의 </a:t>
            </a:r>
            <a:r>
              <a:rPr lang="ko-KR" altLang="en-US" sz="2200" kern="0" spc="-30" dirty="0" err="1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산육량</a:t>
            </a:r>
            <a:r>
              <a:rPr lang="en-US" altLang="ko-KR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 데이터 기반 연구가 활발하게 이루어짐</a:t>
            </a:r>
            <a:endParaRPr lang="en-US" altLang="ko-KR" sz="2200" kern="0" spc="-3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서비스를 위 분야 연구에 활용가능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A82923-A87B-4DDE-8D4C-AF1D80C359BF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B3DDA-D69F-4FED-B4A8-DB114D565EA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C42E362-CEDA-4474-97BF-F7F5F994EBC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05EC988-27B9-4229-9E4C-15F6D8522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D2A94A3-692F-4279-B15E-A5F3A0882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22D07-C8CC-48BE-9AB3-65298B51E5D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FE5ADAC-04A6-4EE9-A032-2E0C4AEE9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1C85B6D-3A67-4E16-8472-94F75B561842}"/>
              </a:ext>
            </a:extLst>
          </p:cNvPr>
          <p:cNvSpPr txBox="1"/>
          <p:nvPr/>
        </p:nvSpPr>
        <p:spPr>
          <a:xfrm>
            <a:off x="2253390" y="1126539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축산물 </a:t>
            </a:r>
            <a:r>
              <a:rPr lang="en-US" altLang="ko-KR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QC </a:t>
            </a:r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이미지의 활용가능성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E0716D-40CD-42DA-A232-0DAE751F7251}"/>
              </a:ext>
            </a:extLst>
          </p:cNvPr>
          <p:cNvSpPr txBox="1"/>
          <p:nvPr/>
        </p:nvSpPr>
        <p:spPr>
          <a:xfrm>
            <a:off x="2184705" y="779327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305658-2D9D-4911-AEE8-39FA2795333E}"/>
              </a:ext>
            </a:extLst>
          </p:cNvPr>
          <p:cNvSpPr txBox="1"/>
          <p:nvPr/>
        </p:nvSpPr>
        <p:spPr>
          <a:xfrm>
            <a:off x="2253391" y="3703237"/>
            <a:ext cx="7297882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 축산물 시장 규모가 약 </a:t>
            </a:r>
            <a:r>
              <a:rPr lang="en-US" altLang="ko-KR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조원으로 매우 큼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자본투입 활발하여 해당 서비스의 성장 가능성 큼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925749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5881"/>
              </p:ext>
            </p:extLst>
          </p:nvPr>
        </p:nvGraphicFramePr>
        <p:xfrm>
          <a:off x="1974993" y="2556023"/>
          <a:ext cx="5523085" cy="23981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04617">
                  <a:extLst>
                    <a:ext uri="{9D8B030D-6E8A-4147-A177-3AD203B41FA5}">
                      <a16:colId xmlns:a16="http://schemas.microsoft.com/office/drawing/2014/main" val="2754098251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4047420953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1807628055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325866570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2482509150"/>
                    </a:ext>
                  </a:extLst>
                </a:gridCol>
              </a:tblGrid>
              <a:tr h="3658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등급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돼지고기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617264"/>
                  </a:ext>
                </a:extLst>
              </a:tr>
              <a:tr h="365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15943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19,822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2,478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4111909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18,156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2,269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537355610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17,127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2,141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3,036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380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255288455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10,019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1,252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771104294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3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4,310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539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373074405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F850C25-9C15-4C9A-A6A7-75BFB45DDC81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9E471-A63A-4E32-B2F3-B529232518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C935C1-8AC3-4C7C-96FE-4079843FAFFC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0B0319E-46CA-445E-AA0F-2466603C5D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C9FC651-E81B-4F6E-8F83-48DF70E3C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D03BFC-8846-46DE-86BF-0F90F27C705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963BB80-C07A-4434-960E-80ACD974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4D6C8B8-CA8D-4FA5-911E-DD9D00302C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46" y="825474"/>
            <a:ext cx="755418" cy="75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D4C711-8E10-4B90-85BE-111CAB31303A}"/>
              </a:ext>
            </a:extLst>
          </p:cNvPr>
          <p:cNvSpPr txBox="1"/>
          <p:nvPr/>
        </p:nvSpPr>
        <p:spPr>
          <a:xfrm>
            <a:off x="4655814" y="90666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데이터셋 가공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CE9F7EF7-A575-44CC-BCA9-04745394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006477"/>
              </p:ext>
            </p:extLst>
          </p:nvPr>
        </p:nvGraphicFramePr>
        <p:xfrm>
          <a:off x="7773505" y="1815138"/>
          <a:ext cx="3963708" cy="387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BA0816C-B26A-422C-AAC3-3F32275DA673}"/>
              </a:ext>
            </a:extLst>
          </p:cNvPr>
          <p:cNvSpPr txBox="1"/>
          <p:nvPr/>
        </p:nvSpPr>
        <p:spPr>
          <a:xfrm>
            <a:off x="5060565" y="61381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8BC56-E2F0-449A-A350-055DF98D00F6}"/>
              </a:ext>
            </a:extLst>
          </p:cNvPr>
          <p:cNvSpPr txBox="1"/>
          <p:nvPr/>
        </p:nvSpPr>
        <p:spPr>
          <a:xfrm>
            <a:off x="10329399" y="425774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CE09F-63F6-4473-8171-4CB21F21CE0C}"/>
              </a:ext>
            </a:extLst>
          </p:cNvPr>
          <p:cNvSpPr txBox="1"/>
          <p:nvPr/>
        </p:nvSpPr>
        <p:spPr>
          <a:xfrm>
            <a:off x="8470119" y="281502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DFD34-3E47-4938-80F9-071406290053}"/>
              </a:ext>
            </a:extLst>
          </p:cNvPr>
          <p:cNvSpPr txBox="1"/>
          <p:nvPr/>
        </p:nvSpPr>
        <p:spPr>
          <a:xfrm>
            <a:off x="9084799" y="2371943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947AE-F218-4FD0-949E-A3575BD08D28}"/>
              </a:ext>
            </a:extLst>
          </p:cNvPr>
          <p:cNvSpPr txBox="1"/>
          <p:nvPr/>
        </p:nvSpPr>
        <p:spPr>
          <a:xfrm>
            <a:off x="3607121" y="5198226"/>
            <a:ext cx="239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데이터셋 구조 표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8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954</Words>
  <Application>Microsoft Office PowerPoint</Application>
  <PresentationFormat>와이드스크린</PresentationFormat>
  <Paragraphs>276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</vt:lpstr>
      <vt:lpstr>에스코어 드림 8 Heavy</vt:lpstr>
      <vt:lpstr>에스코어 드림 9 Black</vt:lpstr>
      <vt:lpstr>에스코어 드림 2 ExtraLight</vt:lpstr>
      <vt:lpstr>나눔손글씨 펜</vt:lpstr>
      <vt:lpstr>에스코어 드림 6 Bold</vt:lpstr>
      <vt:lpstr>Azonix</vt:lpstr>
      <vt:lpstr>맑은 고딕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양희범</dc:creator>
  <cp:lastModifiedBy>구민구</cp:lastModifiedBy>
  <cp:revision>98</cp:revision>
  <dcterms:created xsi:type="dcterms:W3CDTF">2021-08-05T15:46:35Z</dcterms:created>
  <dcterms:modified xsi:type="dcterms:W3CDTF">2021-08-22T06:46:13Z</dcterms:modified>
</cp:coreProperties>
</file>